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tags/tag5.xml" ContentType="application/vnd.openxmlformats-officedocument.presentationml.tags+xml"/>
  <Override PartName="/ppt/notesSlides/notesSlide3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8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365" r:id="rId3"/>
    <p:sldId id="366" r:id="rId4"/>
    <p:sldId id="297" r:id="rId5"/>
    <p:sldId id="401" r:id="rId6"/>
    <p:sldId id="402" r:id="rId7"/>
    <p:sldId id="369" r:id="rId8"/>
    <p:sldId id="397" r:id="rId9"/>
    <p:sldId id="386" r:id="rId10"/>
    <p:sldId id="389" r:id="rId11"/>
    <p:sldId id="396" r:id="rId12"/>
    <p:sldId id="388" r:id="rId13"/>
    <p:sldId id="387" r:id="rId14"/>
    <p:sldId id="379" r:id="rId15"/>
    <p:sldId id="439" r:id="rId16"/>
    <p:sldId id="390" r:id="rId17"/>
    <p:sldId id="393" r:id="rId18"/>
    <p:sldId id="394" r:id="rId19"/>
    <p:sldId id="395" r:id="rId20"/>
    <p:sldId id="403" r:id="rId21"/>
    <p:sldId id="404" r:id="rId22"/>
    <p:sldId id="391" r:id="rId23"/>
    <p:sldId id="405" r:id="rId24"/>
    <p:sldId id="258" r:id="rId25"/>
    <p:sldId id="420" r:id="rId26"/>
    <p:sldId id="392" r:id="rId27"/>
    <p:sldId id="407" r:id="rId28"/>
    <p:sldId id="285" r:id="rId29"/>
    <p:sldId id="316" r:id="rId30"/>
    <p:sldId id="431" r:id="rId31"/>
    <p:sldId id="408" r:id="rId32"/>
    <p:sldId id="409" r:id="rId33"/>
    <p:sldId id="410" r:id="rId34"/>
    <p:sldId id="411" r:id="rId35"/>
    <p:sldId id="412" r:id="rId36"/>
    <p:sldId id="415" r:id="rId37"/>
    <p:sldId id="416" r:id="rId38"/>
    <p:sldId id="290" r:id="rId39"/>
    <p:sldId id="287" r:id="rId40"/>
    <p:sldId id="289" r:id="rId41"/>
    <p:sldId id="288" r:id="rId42"/>
    <p:sldId id="313" r:id="rId43"/>
    <p:sldId id="318" r:id="rId44"/>
    <p:sldId id="368" r:id="rId45"/>
    <p:sldId id="332" r:id="rId46"/>
    <p:sldId id="419" r:id="rId47"/>
    <p:sldId id="421" r:id="rId48"/>
    <p:sldId id="423" r:id="rId49"/>
    <p:sldId id="422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333" r:id="rId58"/>
    <p:sldId id="432" r:id="rId59"/>
    <p:sldId id="334" r:id="rId60"/>
    <p:sldId id="440" r:id="rId61"/>
    <p:sldId id="434" r:id="rId62"/>
    <p:sldId id="367" r:id="rId63"/>
    <p:sldId id="319" r:id="rId64"/>
    <p:sldId id="435" r:id="rId65"/>
    <p:sldId id="436" r:id="rId66"/>
    <p:sldId id="284" r:id="rId67"/>
    <p:sldId id="399" r:id="rId68"/>
    <p:sldId id="400" r:id="rId69"/>
    <p:sldId id="406" r:id="rId70"/>
    <p:sldId id="413" r:id="rId71"/>
    <p:sldId id="414" r:id="rId72"/>
    <p:sldId id="417" r:id="rId73"/>
    <p:sldId id="433" r:id="rId74"/>
    <p:sldId id="437" r:id="rId75"/>
    <p:sldId id="438" r:id="rId7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 autoAdjust="0"/>
    <p:restoredTop sz="77110" autoAdjust="0"/>
  </p:normalViewPr>
  <p:slideViewPr>
    <p:cSldViewPr>
      <p:cViewPr varScale="1">
        <p:scale>
          <a:sx n="72" d="100"/>
          <a:sy n="72" d="100"/>
        </p:scale>
        <p:origin x="18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06136"/>
        <c:axId val="210506920"/>
      </c:scatterChart>
      <c:valAx>
        <c:axId val="210506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06920"/>
        <c:crosses val="autoZero"/>
        <c:crossBetween val="midCat"/>
      </c:valAx>
      <c:valAx>
        <c:axId val="210506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061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09272"/>
        <c:axId val="210510448"/>
      </c:scatterChart>
      <c:valAx>
        <c:axId val="210509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10448"/>
        <c:crosses val="autoZero"/>
        <c:crossBetween val="midCat"/>
      </c:valAx>
      <c:valAx>
        <c:axId val="21051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09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Performance per Repository size (# commits)</a:t>
            </a:r>
            <a:r>
              <a:rPr lang="pt-BR" baseline="0"/>
              <a:t> 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507704"/>
        <c:axId val="210508880"/>
      </c:scatterChart>
      <c:valAx>
        <c:axId val="210507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Number of commits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08880"/>
        <c:crosses val="autoZero"/>
        <c:crossBetween val="midCat"/>
      </c:valAx>
      <c:valAx>
        <c:axId val="21050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(in 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05077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0.61778</cdr:x>
      <cdr:y>0.93308</cdr:y>
    </cdr:from>
    <cdr:to>
      <cdr:x>0.74804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5781964" y="4648200"/>
          <a:ext cx="1219200" cy="30477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0.40538</cdr:x>
      <cdr:y>0.23434</cdr:y>
    </cdr:from>
    <cdr:to>
      <cdr:x>0.69785</cdr:x>
      <cdr:y>0.89697</cdr:y>
    </cdr:to>
    <cdr:grpSp>
      <cdr:nvGrpSpPr>
        <cdr:cNvPr id="8" name="Grupo 7"/>
        <cdr:cNvGrpSpPr/>
      </cdr:nvGrpSpPr>
      <cdr:grpSpPr>
        <a:xfrm xmlns:a="http://schemas.openxmlformats.org/drawingml/2006/main">
          <a:off x="3793673" y="1167382"/>
          <a:ext cx="2737026" cy="3300941"/>
          <a:chOff x="3590925" y="1104900"/>
          <a:chExt cx="2590800" cy="3124200"/>
        </a:xfrm>
      </cdr:grpSpPr>
      <cdr:sp macro="" textlink="">
        <cdr:nvSpPr>
          <cdr:cNvPr id="3" name="Elipse 2"/>
          <cdr:cNvSpPr/>
        </cdr:nvSpPr>
        <cdr:spPr>
          <a:xfrm xmlns:a="http://schemas.openxmlformats.org/drawingml/2006/main">
            <a:off x="5038725" y="1943100"/>
            <a:ext cx="914400" cy="2286000"/>
          </a:xfrm>
          <a:prstGeom xmlns:a="http://schemas.openxmlformats.org/drawingml/2006/main" prst="ellipse">
            <a:avLst/>
          </a:prstGeom>
          <a:noFill xmlns:a="http://schemas.openxmlformats.org/drawingml/2006/main"/>
          <a:ln xmlns:a="http://schemas.openxmlformats.org/drawingml/2006/main" w="38100">
            <a:solidFill>
              <a:schemeClr val="tx1"/>
            </a:solidFill>
          </a:ln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/>
          <a:lstStyle xmlns:a="http://schemas.openxmlformats.org/drawingml/2006/main"/>
          <a:p xmlns:a="http://schemas.openxmlformats.org/drawingml/2006/main">
            <a:endParaRPr lang="pt-BR"/>
          </a:p>
        </cdr:txBody>
      </cdr:sp>
      <cdr:sp macro="" textlink="">
        <cdr:nvSpPr>
          <cdr:cNvPr id="4" name="CaixaDeTexto 3"/>
          <cdr:cNvSpPr txBox="1"/>
        </cdr:nvSpPr>
        <cdr:spPr>
          <a:xfrm xmlns:a="http://schemas.openxmlformats.org/drawingml/2006/main">
            <a:off x="3590925" y="1104900"/>
            <a:ext cx="2590800" cy="381000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pt-BR" sz="1600" dirty="0" err="1" smtClean="0"/>
              <a:t>Drupal</a:t>
            </a:r>
            <a:r>
              <a:rPr lang="pt-BR" sz="1600" dirty="0" smtClean="0"/>
              <a:t> </a:t>
            </a:r>
            <a:r>
              <a:rPr lang="pt-BR" sz="1600" dirty="0" err="1" smtClean="0"/>
              <a:t>and</a:t>
            </a:r>
            <a:r>
              <a:rPr lang="pt-BR" sz="1600" dirty="0" smtClean="0"/>
              <a:t> </a:t>
            </a:r>
            <a:r>
              <a:rPr lang="pt-BR" sz="1600" dirty="0" err="1" smtClean="0"/>
              <a:t>Gitorious</a:t>
            </a:r>
            <a:r>
              <a:rPr lang="pt-BR" sz="1600" dirty="0" smtClean="0"/>
              <a:t> servers</a:t>
            </a:r>
            <a:endParaRPr lang="pt-BR" sz="1600" dirty="0"/>
          </a:p>
        </cdr:txBody>
      </cdr:sp>
      <cdr:cxnSp macro="">
        <cdr:nvCxnSpPr>
          <cdr:cNvPr id="6" name="Conector de seta reta 5"/>
          <cdr:cNvCxnSpPr/>
        </cdr:nvCxnSpPr>
        <cdr:spPr>
          <a:xfrm xmlns:a="http://schemas.openxmlformats.org/drawingml/2006/main">
            <a:off x="4886325" y="1485900"/>
            <a:ext cx="381000" cy="457200"/>
          </a:xfrm>
          <a:prstGeom xmlns:a="http://schemas.openxmlformats.org/drawingml/2006/main" prst="straightConnector1">
            <a:avLst/>
          </a:prstGeom>
          <a:ln xmlns:a="http://schemas.openxmlformats.org/drawingml/2006/main" w="28575">
            <a:solidFill>
              <a:schemeClr val="tx1"/>
            </a:solidFill>
            <a:tailEnd type="triangle"/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0.16185</cdr:x>
      <cdr:y>0.93308</cdr:y>
    </cdr:from>
    <cdr:to>
      <cdr:x>0.35724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1514764" y="4648200"/>
          <a:ext cx="1828800" cy="3048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30/03/2015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30/03/2015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43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9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84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677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7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375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373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662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563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41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081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131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080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636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0630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084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917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676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74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21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05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709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293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481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094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322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0025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57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9447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10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89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78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emf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gems.ic.uff.br/dyevc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gems-uff/dyevc/wiki/User-Manual" TargetMode="External"/><Relationship Id="rId4" Type="http://schemas.openxmlformats.org/officeDocument/2006/relationships/hyperlink" Target="https://github.com/gems-uff/dyev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Awareness Over Distributed Version Control Systems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000" b="1" dirty="0" smtClean="0"/>
              <a:t>Cristiano Machado Cesário (ccesario@ic.uff.br)</a:t>
            </a:r>
            <a:endParaRPr lang="en-US" sz="2000" b="1" dirty="0" smtClean="0"/>
          </a:p>
          <a:p>
            <a:r>
              <a:rPr lang="pt-BR" sz="1900" dirty="0" err="1" smtClean="0"/>
              <a:t>Advisor</a:t>
            </a:r>
            <a:r>
              <a:rPr lang="pt-BR" sz="1900" dirty="0" smtClean="0"/>
              <a:t>: Prof. </a:t>
            </a:r>
            <a:r>
              <a:rPr lang="pt-BR" sz="1900" dirty="0" err="1" smtClean="0"/>
              <a:t>D.Sc</a:t>
            </a:r>
            <a:r>
              <a:rPr lang="pt-BR" sz="1900" dirty="0" smtClean="0"/>
              <a:t>. Leonardo </a:t>
            </a:r>
            <a:r>
              <a:rPr lang="pt-BR" sz="1900" dirty="0" err="1" smtClean="0"/>
              <a:t>Gresta</a:t>
            </a:r>
            <a:r>
              <a:rPr lang="pt-BR" sz="1900" dirty="0" smtClean="0"/>
              <a:t> Paulino Murta</a:t>
            </a:r>
          </a:p>
          <a:p>
            <a:r>
              <a:rPr lang="pt-BR" sz="1400" dirty="0" smtClean="0"/>
              <a:t>DyeVC está disponível em </a:t>
            </a:r>
            <a:r>
              <a:rPr lang="pt-BR" sz="1400" dirty="0" smtClean="0">
                <a:solidFill>
                  <a:srgbClr val="002060"/>
                </a:solidFill>
              </a:rPr>
              <a:t>http://gems.ic.uff.br/dyevc</a:t>
            </a:r>
            <a:endParaRPr lang="pt-BR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79" name="Grupo 78"/>
          <p:cNvGrpSpPr/>
          <p:nvPr/>
        </p:nvGrpSpPr>
        <p:grpSpPr>
          <a:xfrm>
            <a:off x="1711270" y="2574296"/>
            <a:ext cx="2793049" cy="2672857"/>
            <a:chOff x="354030" y="3170689"/>
            <a:chExt cx="1654140" cy="1582958"/>
          </a:xfrm>
        </p:grpSpPr>
        <p:sp>
          <p:nvSpPr>
            <p:cNvPr id="80" name="Retângulo 79"/>
            <p:cNvSpPr/>
            <p:nvPr/>
          </p:nvSpPr>
          <p:spPr>
            <a:xfrm>
              <a:off x="1246170" y="3170689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>
              <a:stCxn id="80" idx="2"/>
              <a:endCxn id="86" idx="0"/>
            </p:cNvCxnSpPr>
            <p:nvPr/>
          </p:nvCxnSpPr>
          <p:spPr>
            <a:xfrm>
              <a:off x="1627170" y="3536053"/>
              <a:ext cx="0" cy="25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tângulo 81"/>
            <p:cNvSpPr/>
            <p:nvPr/>
          </p:nvSpPr>
          <p:spPr>
            <a:xfrm>
              <a:off x="1246170" y="4388283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Conector de seta reta 82"/>
            <p:cNvCxnSpPr>
              <a:stCxn id="82" idx="0"/>
              <a:endCxn id="86" idx="4"/>
            </p:cNvCxnSpPr>
            <p:nvPr/>
          </p:nvCxnSpPr>
          <p:spPr>
            <a:xfrm flipV="1">
              <a:off x="1627170" y="4090727"/>
              <a:ext cx="0" cy="2975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35403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91440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147477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Conector de seta reta 86"/>
            <p:cNvCxnSpPr>
              <a:stCxn id="85" idx="2"/>
              <a:endCxn id="84" idx="6"/>
            </p:cNvCxnSpPr>
            <p:nvPr/>
          </p:nvCxnSpPr>
          <p:spPr>
            <a:xfrm flipH="1">
              <a:off x="65883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86" idx="2"/>
              <a:endCxn id="85" idx="6"/>
            </p:cNvCxnSpPr>
            <p:nvPr/>
          </p:nvCxnSpPr>
          <p:spPr>
            <a:xfrm flipH="1">
              <a:off x="121920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62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1713555" y="2603072"/>
            <a:ext cx="4642258" cy="3318612"/>
            <a:chOff x="1713555" y="2603072"/>
            <a:chExt cx="4642258" cy="3318612"/>
          </a:xfrm>
        </p:grpSpPr>
        <p:sp>
          <p:nvSpPr>
            <p:cNvPr id="30" name="Retângulo 29"/>
            <p:cNvSpPr/>
            <p:nvPr/>
          </p:nvSpPr>
          <p:spPr>
            <a:xfrm>
              <a:off x="3206068" y="2603072"/>
              <a:ext cx="1274794" cy="611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de seta reta 30"/>
            <p:cNvCxnSpPr>
              <a:stCxn id="30" idx="2"/>
              <a:endCxn id="34" idx="0"/>
            </p:cNvCxnSpPr>
            <p:nvPr/>
          </p:nvCxnSpPr>
          <p:spPr>
            <a:xfrm>
              <a:off x="3843465" y="3214311"/>
              <a:ext cx="0" cy="4184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/>
            <p:cNvSpPr/>
            <p:nvPr/>
          </p:nvSpPr>
          <p:spPr>
            <a:xfrm>
              <a:off x="1713555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2651030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3588506" y="3632788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Conector de seta reta 34"/>
            <p:cNvCxnSpPr>
              <a:stCxn id="33" idx="2"/>
              <a:endCxn id="32" idx="6"/>
            </p:cNvCxnSpPr>
            <p:nvPr/>
          </p:nvCxnSpPr>
          <p:spPr>
            <a:xfrm flipH="1">
              <a:off x="2223473" y="3881659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34" idx="2"/>
              <a:endCxn id="33" idx="6"/>
            </p:cNvCxnSpPr>
            <p:nvPr/>
          </p:nvCxnSpPr>
          <p:spPr>
            <a:xfrm flipH="1">
              <a:off x="3160948" y="3881659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4525981" y="4307325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5463457" y="4307325"/>
              <a:ext cx="509918" cy="497740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1" idx="2"/>
              <a:endCxn id="34" idx="5"/>
            </p:cNvCxnSpPr>
            <p:nvPr/>
          </p:nvCxnSpPr>
          <p:spPr>
            <a:xfrm flipH="1" flipV="1">
              <a:off x="4023748" y="4057636"/>
              <a:ext cx="502234" cy="4985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2" idx="2"/>
              <a:endCxn id="41" idx="6"/>
            </p:cNvCxnSpPr>
            <p:nvPr/>
          </p:nvCxnSpPr>
          <p:spPr>
            <a:xfrm flipH="1">
              <a:off x="5035899" y="4556196"/>
              <a:ext cx="427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/>
            <p:cNvSpPr/>
            <p:nvPr/>
          </p:nvSpPr>
          <p:spPr>
            <a:xfrm>
              <a:off x="5081019" y="5310445"/>
              <a:ext cx="1274794" cy="611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0"/>
              <a:endCxn id="42" idx="4"/>
            </p:cNvCxnSpPr>
            <p:nvPr/>
          </p:nvCxnSpPr>
          <p:spPr>
            <a:xfrm flipV="1">
              <a:off x="5718416" y="4805065"/>
              <a:ext cx="0" cy="5053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171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29" name="Grupo 28"/>
          <p:cNvGrpSpPr/>
          <p:nvPr/>
        </p:nvGrpSpPr>
        <p:grpSpPr>
          <a:xfrm>
            <a:off x="1713555" y="2570015"/>
            <a:ext cx="4642594" cy="3351669"/>
            <a:chOff x="2362200" y="3179985"/>
            <a:chExt cx="2775081" cy="2003439"/>
          </a:xfrm>
        </p:grpSpPr>
        <p:sp>
          <p:nvSpPr>
            <p:cNvPr id="30" name="Retângulo 29"/>
            <p:cNvSpPr/>
            <p:nvPr/>
          </p:nvSpPr>
          <p:spPr>
            <a:xfrm>
              <a:off x="4375281" y="317998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de seta reta 30"/>
            <p:cNvCxnSpPr>
              <a:stCxn id="30" idx="2"/>
              <a:endCxn id="38" idx="0"/>
            </p:cNvCxnSpPr>
            <p:nvPr/>
          </p:nvCxnSpPr>
          <p:spPr>
            <a:xfrm flipH="1">
              <a:off x="4756080" y="3545349"/>
              <a:ext cx="201" cy="2542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/>
            <p:cNvSpPr/>
            <p:nvPr/>
          </p:nvSpPr>
          <p:spPr>
            <a:xfrm>
              <a:off x="236220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292257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3482940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Conector de seta reta 34"/>
            <p:cNvCxnSpPr>
              <a:stCxn id="33" idx="2"/>
              <a:endCxn id="32" idx="6"/>
            </p:cNvCxnSpPr>
            <p:nvPr/>
          </p:nvCxnSpPr>
          <p:spPr>
            <a:xfrm flipH="1">
              <a:off x="266700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34" idx="2"/>
              <a:endCxn id="33" idx="6"/>
            </p:cNvCxnSpPr>
            <p:nvPr/>
          </p:nvCxnSpPr>
          <p:spPr>
            <a:xfrm flipH="1">
              <a:off x="3227370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404331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Elipse 37"/>
            <p:cNvSpPr/>
            <p:nvPr/>
          </p:nvSpPr>
          <p:spPr>
            <a:xfrm>
              <a:off x="4603680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6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Conector de seta reta 38"/>
            <p:cNvCxnSpPr>
              <a:stCxn id="37" idx="2"/>
              <a:endCxn id="34" idx="6"/>
            </p:cNvCxnSpPr>
            <p:nvPr/>
          </p:nvCxnSpPr>
          <p:spPr>
            <a:xfrm flipH="1">
              <a:off x="3787740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>
              <a:stCxn id="38" idx="2"/>
              <a:endCxn id="37" idx="6"/>
            </p:cNvCxnSpPr>
            <p:nvPr/>
          </p:nvCxnSpPr>
          <p:spPr>
            <a:xfrm flipH="1">
              <a:off x="4348110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404331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4603680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/>
            <p:cNvCxnSpPr>
              <a:stCxn id="41" idx="2"/>
              <a:endCxn id="34" idx="5"/>
            </p:cNvCxnSpPr>
            <p:nvPr/>
          </p:nvCxnSpPr>
          <p:spPr>
            <a:xfrm flipH="1" flipV="1">
              <a:off x="3743103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42" idx="2"/>
              <a:endCxn id="41" idx="6"/>
            </p:cNvCxnSpPr>
            <p:nvPr/>
          </p:nvCxnSpPr>
          <p:spPr>
            <a:xfrm flipH="1">
              <a:off x="4348110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/>
            <p:cNvSpPr/>
            <p:nvPr/>
          </p:nvSpPr>
          <p:spPr>
            <a:xfrm>
              <a:off x="4375080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ector de seta reta 45"/>
            <p:cNvCxnSpPr>
              <a:stCxn id="45" idx="0"/>
              <a:endCxn id="42" idx="4"/>
            </p:cNvCxnSpPr>
            <p:nvPr/>
          </p:nvCxnSpPr>
          <p:spPr>
            <a:xfrm flipV="1">
              <a:off x="4756080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32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47" name="Grupo 46"/>
          <p:cNvGrpSpPr/>
          <p:nvPr/>
        </p:nvGrpSpPr>
        <p:grpSpPr>
          <a:xfrm>
            <a:off x="1683437" y="2524625"/>
            <a:ext cx="5632581" cy="3397059"/>
            <a:chOff x="5494336" y="3166088"/>
            <a:chExt cx="3344896" cy="2017336"/>
          </a:xfrm>
        </p:grpSpPr>
        <p:sp>
          <p:nvSpPr>
            <p:cNvPr id="48" name="Retângulo 47"/>
            <p:cNvSpPr/>
            <p:nvPr/>
          </p:nvSpPr>
          <p:spPr>
            <a:xfrm>
              <a:off x="8077232" y="3166088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Conector de seta reta 49"/>
            <p:cNvCxnSpPr>
              <a:stCxn id="48" idx="2"/>
              <a:endCxn id="67" idx="0"/>
            </p:cNvCxnSpPr>
            <p:nvPr/>
          </p:nvCxnSpPr>
          <p:spPr>
            <a:xfrm flipH="1">
              <a:off x="8448586" y="3531452"/>
              <a:ext cx="9646" cy="2681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ipse 51"/>
            <p:cNvSpPr/>
            <p:nvPr/>
          </p:nvSpPr>
          <p:spPr>
            <a:xfrm>
              <a:off x="549433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Elipse 52"/>
            <p:cNvSpPr/>
            <p:nvPr/>
          </p:nvSpPr>
          <p:spPr>
            <a:xfrm>
              <a:off x="605470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6615076" y="38152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Conector de seta reta 54"/>
            <p:cNvCxnSpPr>
              <a:stCxn id="53" idx="2"/>
              <a:endCxn id="52" idx="6"/>
            </p:cNvCxnSpPr>
            <p:nvPr/>
          </p:nvCxnSpPr>
          <p:spPr>
            <a:xfrm flipH="1">
              <a:off x="579913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>
              <a:stCxn id="54" idx="2"/>
              <a:endCxn id="53" idx="6"/>
            </p:cNvCxnSpPr>
            <p:nvPr/>
          </p:nvCxnSpPr>
          <p:spPr>
            <a:xfrm flipH="1">
              <a:off x="6359506" y="39640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Elipse 56"/>
            <p:cNvSpPr/>
            <p:nvPr/>
          </p:nvSpPr>
          <p:spPr>
            <a:xfrm>
              <a:off x="717544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773581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6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Conector de seta reta 58"/>
            <p:cNvCxnSpPr>
              <a:stCxn id="57" idx="2"/>
              <a:endCxn id="54" idx="6"/>
            </p:cNvCxnSpPr>
            <p:nvPr/>
          </p:nvCxnSpPr>
          <p:spPr>
            <a:xfrm flipH="1">
              <a:off x="6919876" y="3948379"/>
              <a:ext cx="255570" cy="156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58" idx="2"/>
              <a:endCxn id="57" idx="6"/>
            </p:cNvCxnSpPr>
            <p:nvPr/>
          </p:nvCxnSpPr>
          <p:spPr>
            <a:xfrm flipH="1">
              <a:off x="748024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ipse 60"/>
            <p:cNvSpPr/>
            <p:nvPr/>
          </p:nvSpPr>
          <p:spPr>
            <a:xfrm>
              <a:off x="717544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5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7735816" y="421845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7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de seta reta 62"/>
            <p:cNvCxnSpPr>
              <a:stCxn id="61" idx="2"/>
              <a:endCxn id="54" idx="5"/>
            </p:cNvCxnSpPr>
            <p:nvPr/>
          </p:nvCxnSpPr>
          <p:spPr>
            <a:xfrm flipH="1" flipV="1">
              <a:off x="6875239" y="4069201"/>
              <a:ext cx="300207" cy="298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>
              <a:stCxn id="62" idx="2"/>
              <a:endCxn id="61" idx="6"/>
            </p:cNvCxnSpPr>
            <p:nvPr/>
          </p:nvCxnSpPr>
          <p:spPr>
            <a:xfrm flipH="1">
              <a:off x="7480246" y="436721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tângulo 64"/>
            <p:cNvSpPr/>
            <p:nvPr/>
          </p:nvSpPr>
          <p:spPr>
            <a:xfrm>
              <a:off x="7507216" y="4818060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issue55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de seta reta 65"/>
            <p:cNvCxnSpPr>
              <a:stCxn id="65" idx="0"/>
              <a:endCxn id="62" idx="4"/>
            </p:cNvCxnSpPr>
            <p:nvPr/>
          </p:nvCxnSpPr>
          <p:spPr>
            <a:xfrm flipV="1">
              <a:off x="7888216" y="4515972"/>
              <a:ext cx="0" cy="3020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8296186" y="3799618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68" name="Conector de seta reta 67"/>
            <p:cNvCxnSpPr>
              <a:stCxn id="67" idx="2"/>
              <a:endCxn id="58" idx="6"/>
            </p:cNvCxnSpPr>
            <p:nvPr/>
          </p:nvCxnSpPr>
          <p:spPr>
            <a:xfrm flipH="1">
              <a:off x="8040616" y="3948379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/>
            <p:cNvCxnSpPr>
              <a:stCxn id="67" idx="4"/>
              <a:endCxn id="62" idx="6"/>
            </p:cNvCxnSpPr>
            <p:nvPr/>
          </p:nvCxnSpPr>
          <p:spPr>
            <a:xfrm flipH="1">
              <a:off x="8040616" y="4097139"/>
              <a:ext cx="407970" cy="2700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2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SCVD (Distribuídos)</a:t>
            </a:r>
          </a:p>
          <a:p>
            <a:pPr lvl="1"/>
            <a:r>
              <a:rPr lang="pt-BR" dirty="0" smtClean="0"/>
              <a:t>Criação de clones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8" name="Grupo 7"/>
          <p:cNvGrpSpPr/>
          <p:nvPr/>
        </p:nvGrpSpPr>
        <p:grpSpPr>
          <a:xfrm>
            <a:off x="127201" y="2378383"/>
            <a:ext cx="8889594" cy="3995875"/>
            <a:chOff x="1750457" y="2130691"/>
            <a:chExt cx="6346770" cy="2852875"/>
          </a:xfrm>
        </p:grpSpPr>
        <p:sp>
          <p:nvSpPr>
            <p:cNvPr id="10" name="Elipse 9"/>
            <p:cNvSpPr/>
            <p:nvPr/>
          </p:nvSpPr>
          <p:spPr>
            <a:xfrm>
              <a:off x="175045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231082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2871197" y="361196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/>
            <p:cNvCxnSpPr>
              <a:stCxn id="22" idx="2"/>
              <a:endCxn id="10" idx="6"/>
            </p:cNvCxnSpPr>
            <p:nvPr/>
          </p:nvCxnSpPr>
          <p:spPr>
            <a:xfrm flipH="1">
              <a:off x="2055257" y="376072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23" idx="2"/>
              <a:endCxn id="22" idx="6"/>
            </p:cNvCxnSpPr>
            <p:nvPr/>
          </p:nvCxnSpPr>
          <p:spPr>
            <a:xfrm flipH="1">
              <a:off x="2615627" y="376072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H="1">
              <a:off x="3276600" y="2240366"/>
              <a:ext cx="1284" cy="274320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ipse 65"/>
            <p:cNvSpPr/>
            <p:nvPr/>
          </p:nvSpPr>
          <p:spPr>
            <a:xfrm>
              <a:off x="5104019" y="2712426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8" name="Elipse 67"/>
            <p:cNvSpPr/>
            <p:nvPr/>
          </p:nvSpPr>
          <p:spPr>
            <a:xfrm>
              <a:off x="5661821" y="2714738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Conector de seta reta 68"/>
            <p:cNvCxnSpPr>
              <a:stCxn id="68" idx="2"/>
              <a:endCxn id="66" idx="6"/>
            </p:cNvCxnSpPr>
            <p:nvPr/>
          </p:nvCxnSpPr>
          <p:spPr>
            <a:xfrm flipH="1" flipV="1">
              <a:off x="5408819" y="2861187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/>
            <p:cNvSpPr/>
            <p:nvPr/>
          </p:nvSpPr>
          <p:spPr>
            <a:xfrm>
              <a:off x="6219623" y="2712426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Conector de seta reta 70"/>
            <p:cNvCxnSpPr>
              <a:stCxn id="70" idx="2"/>
              <a:endCxn id="68" idx="6"/>
            </p:cNvCxnSpPr>
            <p:nvPr/>
          </p:nvCxnSpPr>
          <p:spPr>
            <a:xfrm flipH="1">
              <a:off x="5966621" y="2861187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ipse 72"/>
            <p:cNvSpPr/>
            <p:nvPr/>
          </p:nvSpPr>
          <p:spPr>
            <a:xfrm>
              <a:off x="5104019" y="3583504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0" name="Elipse 79"/>
            <p:cNvSpPr/>
            <p:nvPr/>
          </p:nvSpPr>
          <p:spPr>
            <a:xfrm>
              <a:off x="5101451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82" name="Elipse 81"/>
            <p:cNvSpPr/>
            <p:nvPr/>
          </p:nvSpPr>
          <p:spPr>
            <a:xfrm>
              <a:off x="5659253" y="4456893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Conector de seta reta 82"/>
            <p:cNvCxnSpPr>
              <a:stCxn id="82" idx="2"/>
              <a:endCxn id="80" idx="6"/>
            </p:cNvCxnSpPr>
            <p:nvPr/>
          </p:nvCxnSpPr>
          <p:spPr>
            <a:xfrm flipH="1" flipV="1">
              <a:off x="5406251" y="4603342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6217055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Conector de seta reta 84"/>
            <p:cNvCxnSpPr>
              <a:stCxn id="84" idx="2"/>
              <a:endCxn id="82" idx="6"/>
            </p:cNvCxnSpPr>
            <p:nvPr/>
          </p:nvCxnSpPr>
          <p:spPr>
            <a:xfrm flipH="1">
              <a:off x="5964053" y="4603342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/>
            <p:cNvSpPr/>
            <p:nvPr/>
          </p:nvSpPr>
          <p:spPr>
            <a:xfrm>
              <a:off x="6774857" y="4454581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7’’’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Conector de seta reta 87"/>
            <p:cNvCxnSpPr>
              <a:stCxn id="87" idx="2"/>
              <a:endCxn id="84" idx="6"/>
            </p:cNvCxnSpPr>
            <p:nvPr/>
          </p:nvCxnSpPr>
          <p:spPr>
            <a:xfrm flipH="1">
              <a:off x="6521855" y="4603342"/>
              <a:ext cx="253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tângulo 99"/>
            <p:cNvSpPr/>
            <p:nvPr/>
          </p:nvSpPr>
          <p:spPr>
            <a:xfrm>
              <a:off x="7335227" y="2678504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A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7332659" y="3549580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B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7332659" y="4420659"/>
              <a:ext cx="762000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 C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810191" y="2130691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Repositório Original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4324959" y="2130691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Clones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342900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" name="Elipse 106"/>
            <p:cNvSpPr/>
            <p:nvPr/>
          </p:nvSpPr>
          <p:spPr>
            <a:xfrm>
              <a:off x="398937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08" name="Elipse 107"/>
            <p:cNvSpPr/>
            <p:nvPr/>
          </p:nvSpPr>
          <p:spPr>
            <a:xfrm>
              <a:off x="4549740" y="271242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Conector de seta reta 108"/>
            <p:cNvCxnSpPr>
              <a:stCxn id="107" idx="2"/>
              <a:endCxn id="106" idx="6"/>
            </p:cNvCxnSpPr>
            <p:nvPr/>
          </p:nvCxnSpPr>
          <p:spPr>
            <a:xfrm flipH="1">
              <a:off x="3733800" y="286118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108" idx="2"/>
              <a:endCxn id="107" idx="6"/>
            </p:cNvCxnSpPr>
            <p:nvPr/>
          </p:nvCxnSpPr>
          <p:spPr>
            <a:xfrm flipH="1">
              <a:off x="4294170" y="286118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>
              <a:stCxn id="66" idx="2"/>
              <a:endCxn id="108" idx="6"/>
            </p:cNvCxnSpPr>
            <p:nvPr/>
          </p:nvCxnSpPr>
          <p:spPr>
            <a:xfrm flipH="1">
              <a:off x="4854540" y="2861187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Elipse 111"/>
            <p:cNvSpPr/>
            <p:nvPr/>
          </p:nvSpPr>
          <p:spPr>
            <a:xfrm>
              <a:off x="342900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3" name="Elipse 112"/>
            <p:cNvSpPr/>
            <p:nvPr/>
          </p:nvSpPr>
          <p:spPr>
            <a:xfrm>
              <a:off x="398937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14" name="Elipse 113"/>
            <p:cNvSpPr/>
            <p:nvPr/>
          </p:nvSpPr>
          <p:spPr>
            <a:xfrm>
              <a:off x="4549740" y="3583504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Conector de seta reta 114"/>
            <p:cNvCxnSpPr>
              <a:stCxn id="113" idx="2"/>
              <a:endCxn id="112" idx="6"/>
            </p:cNvCxnSpPr>
            <p:nvPr/>
          </p:nvCxnSpPr>
          <p:spPr>
            <a:xfrm flipH="1">
              <a:off x="3733800" y="3732265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>
              <a:stCxn id="114" idx="2"/>
              <a:endCxn id="113" idx="6"/>
            </p:cNvCxnSpPr>
            <p:nvPr/>
          </p:nvCxnSpPr>
          <p:spPr>
            <a:xfrm flipH="1">
              <a:off x="4294170" y="3732265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>
              <a:stCxn id="73" idx="2"/>
              <a:endCxn id="114" idx="6"/>
            </p:cNvCxnSpPr>
            <p:nvPr/>
          </p:nvCxnSpPr>
          <p:spPr>
            <a:xfrm flipH="1">
              <a:off x="4854540" y="3732265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Elipse 134"/>
            <p:cNvSpPr/>
            <p:nvPr/>
          </p:nvSpPr>
          <p:spPr>
            <a:xfrm>
              <a:off x="342900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6" name="Elipse 135"/>
            <p:cNvSpPr/>
            <p:nvPr/>
          </p:nvSpPr>
          <p:spPr>
            <a:xfrm>
              <a:off x="398937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37" name="Elipse 136"/>
            <p:cNvSpPr/>
            <p:nvPr/>
          </p:nvSpPr>
          <p:spPr>
            <a:xfrm>
              <a:off x="4549740" y="4448875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de seta reta 138"/>
            <p:cNvCxnSpPr>
              <a:stCxn id="136" idx="2"/>
              <a:endCxn id="135" idx="6"/>
            </p:cNvCxnSpPr>
            <p:nvPr/>
          </p:nvCxnSpPr>
          <p:spPr>
            <a:xfrm flipH="1">
              <a:off x="3733800" y="4597636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de seta reta 157"/>
            <p:cNvCxnSpPr>
              <a:stCxn id="137" idx="2"/>
              <a:endCxn id="136" idx="6"/>
            </p:cNvCxnSpPr>
            <p:nvPr/>
          </p:nvCxnSpPr>
          <p:spPr>
            <a:xfrm flipH="1">
              <a:off x="4294170" y="4597636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de seta reta 160"/>
            <p:cNvCxnSpPr>
              <a:stCxn id="80" idx="2"/>
              <a:endCxn id="137" idx="6"/>
            </p:cNvCxnSpPr>
            <p:nvPr/>
          </p:nvCxnSpPr>
          <p:spPr>
            <a:xfrm flipH="1" flipV="1">
              <a:off x="4854540" y="4597636"/>
              <a:ext cx="246911" cy="57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46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Ramificação em SCVD (Distribuídos)</a:t>
            </a:r>
          </a:p>
          <a:p>
            <a:pPr lvl="1"/>
            <a:r>
              <a:rPr lang="pt-BR" dirty="0" smtClean="0"/>
              <a:t>Execução de </a:t>
            </a:r>
            <a:r>
              <a:rPr lang="pt-BR" i="1" dirty="0" err="1" smtClean="0"/>
              <a:t>push</a:t>
            </a:r>
            <a:r>
              <a:rPr lang="pt-BR" i="1" dirty="0" smtClean="0"/>
              <a:t> </a:t>
            </a:r>
            <a:r>
              <a:rPr lang="pt-BR" dirty="0" smtClean="0"/>
              <a:t>e </a:t>
            </a:r>
            <a:r>
              <a:rPr lang="pt-BR" i="1" dirty="0" err="1" smtClean="0"/>
              <a:t>pull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9" name="Grupo 8"/>
          <p:cNvGrpSpPr/>
          <p:nvPr/>
        </p:nvGrpSpPr>
        <p:grpSpPr>
          <a:xfrm>
            <a:off x="1097581" y="3124200"/>
            <a:ext cx="6988213" cy="2028037"/>
            <a:chOff x="2168671" y="4081320"/>
            <a:chExt cx="4213526" cy="1222800"/>
          </a:xfrm>
        </p:grpSpPr>
        <p:sp>
          <p:nvSpPr>
            <p:cNvPr id="51" name="Elipse 50"/>
            <p:cNvSpPr/>
            <p:nvPr/>
          </p:nvSpPr>
          <p:spPr>
            <a:xfrm>
              <a:off x="3841122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398924" y="4089339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Conector de seta reta 52"/>
            <p:cNvCxnSpPr>
              <a:stCxn id="52" idx="2"/>
              <a:endCxn id="51" idx="6"/>
            </p:cNvCxnSpPr>
            <p:nvPr/>
          </p:nvCxnSpPr>
          <p:spPr>
            <a:xfrm flipH="1" flipV="1">
              <a:off x="4145922" y="423578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4956726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6’’’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Conector de seta reta 54"/>
            <p:cNvCxnSpPr>
              <a:stCxn id="54" idx="2"/>
              <a:endCxn id="52" idx="6"/>
            </p:cNvCxnSpPr>
            <p:nvPr/>
          </p:nvCxnSpPr>
          <p:spPr>
            <a:xfrm flipH="1">
              <a:off x="4703724" y="423578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/>
            <p:cNvSpPr/>
            <p:nvPr/>
          </p:nvSpPr>
          <p:spPr>
            <a:xfrm>
              <a:off x="5514528" y="4087027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7’’’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Conector de seta reta 56"/>
            <p:cNvCxnSpPr>
              <a:stCxn id="56" idx="2"/>
              <a:endCxn id="54" idx="6"/>
            </p:cNvCxnSpPr>
            <p:nvPr/>
          </p:nvCxnSpPr>
          <p:spPr>
            <a:xfrm flipH="1">
              <a:off x="5261526" y="4235788"/>
              <a:ext cx="2530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Elipse 59"/>
            <p:cNvSpPr/>
            <p:nvPr/>
          </p:nvSpPr>
          <p:spPr>
            <a:xfrm>
              <a:off x="216867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72904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3289411" y="4081321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ector de seta reta 62"/>
            <p:cNvCxnSpPr>
              <a:stCxn id="61" idx="2"/>
              <a:endCxn id="60" idx="6"/>
            </p:cNvCxnSpPr>
            <p:nvPr/>
          </p:nvCxnSpPr>
          <p:spPr>
            <a:xfrm flipH="1">
              <a:off x="2473471" y="423008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de seta reta 63"/>
            <p:cNvCxnSpPr>
              <a:stCxn id="62" idx="2"/>
              <a:endCxn id="61" idx="6"/>
            </p:cNvCxnSpPr>
            <p:nvPr/>
          </p:nvCxnSpPr>
          <p:spPr>
            <a:xfrm flipH="1">
              <a:off x="3033841" y="4230082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>
              <a:stCxn id="51" idx="2"/>
              <a:endCxn id="62" idx="6"/>
            </p:cNvCxnSpPr>
            <p:nvPr/>
          </p:nvCxnSpPr>
          <p:spPr>
            <a:xfrm flipH="1" flipV="1">
              <a:off x="3594211" y="4230082"/>
              <a:ext cx="246911" cy="57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3847620" y="4557511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Conector de seta reta 71"/>
            <p:cNvCxnSpPr>
              <a:stCxn id="67" idx="2"/>
              <a:endCxn id="62" idx="5"/>
            </p:cNvCxnSpPr>
            <p:nvPr/>
          </p:nvCxnSpPr>
          <p:spPr>
            <a:xfrm flipH="1" flipV="1">
              <a:off x="3549574" y="4335271"/>
              <a:ext cx="298046" cy="3710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ipse 73"/>
            <p:cNvSpPr/>
            <p:nvPr/>
          </p:nvSpPr>
          <p:spPr>
            <a:xfrm>
              <a:off x="3845052" y="50042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4’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4402854" y="500659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de seta reta 75"/>
            <p:cNvCxnSpPr>
              <a:stCxn id="75" idx="2"/>
              <a:endCxn id="74" idx="6"/>
            </p:cNvCxnSpPr>
            <p:nvPr/>
          </p:nvCxnSpPr>
          <p:spPr>
            <a:xfrm flipH="1" flipV="1">
              <a:off x="4149852" y="515304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/>
            <p:cNvSpPr/>
            <p:nvPr/>
          </p:nvSpPr>
          <p:spPr>
            <a:xfrm>
              <a:off x="4960656" y="50042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6’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de seta reta 77"/>
            <p:cNvCxnSpPr>
              <a:stCxn id="77" idx="2"/>
              <a:endCxn id="75" idx="6"/>
            </p:cNvCxnSpPr>
            <p:nvPr/>
          </p:nvCxnSpPr>
          <p:spPr>
            <a:xfrm flipH="1">
              <a:off x="4707654" y="5153048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>
              <a:stCxn id="74" idx="2"/>
              <a:endCxn id="62" idx="4"/>
            </p:cNvCxnSpPr>
            <p:nvPr/>
          </p:nvCxnSpPr>
          <p:spPr>
            <a:xfrm flipH="1" flipV="1">
              <a:off x="3441811" y="4378842"/>
              <a:ext cx="403241" cy="7742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ipse 80"/>
            <p:cNvSpPr/>
            <p:nvPr/>
          </p:nvSpPr>
          <p:spPr>
            <a:xfrm>
              <a:off x="5514528" y="4552712"/>
              <a:ext cx="304800" cy="297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5’’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de seta reta 85"/>
            <p:cNvCxnSpPr>
              <a:stCxn id="81" idx="2"/>
              <a:endCxn id="67" idx="6"/>
            </p:cNvCxnSpPr>
            <p:nvPr/>
          </p:nvCxnSpPr>
          <p:spPr>
            <a:xfrm flipH="1">
              <a:off x="4152420" y="4701473"/>
              <a:ext cx="1362108" cy="47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>
              <a:stCxn id="81" idx="2"/>
              <a:endCxn id="77" idx="6"/>
            </p:cNvCxnSpPr>
            <p:nvPr/>
          </p:nvCxnSpPr>
          <p:spPr>
            <a:xfrm flipH="1">
              <a:off x="5265456" y="4701473"/>
              <a:ext cx="249072" cy="451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Elipse 89"/>
            <p:cNvSpPr/>
            <p:nvPr/>
          </p:nvSpPr>
          <p:spPr>
            <a:xfrm>
              <a:off x="6077397" y="4081320"/>
              <a:ext cx="304800" cy="297521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8</a:t>
              </a:r>
              <a:r>
                <a:rPr lang="pt-BR" sz="2000" dirty="0" smtClean="0">
                  <a:solidFill>
                    <a:schemeClr val="tx1"/>
                  </a:solidFill>
                </a:rPr>
                <a:t>’’’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de seta reta 90"/>
            <p:cNvCxnSpPr>
              <a:stCxn id="90" idx="2"/>
              <a:endCxn id="56" idx="6"/>
            </p:cNvCxnSpPr>
            <p:nvPr/>
          </p:nvCxnSpPr>
          <p:spPr>
            <a:xfrm flipH="1">
              <a:off x="5819328" y="4230081"/>
              <a:ext cx="258069" cy="57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>
              <a:stCxn id="90" idx="4"/>
              <a:endCxn id="81" idx="6"/>
            </p:cNvCxnSpPr>
            <p:nvPr/>
          </p:nvCxnSpPr>
          <p:spPr>
            <a:xfrm flipH="1">
              <a:off x="5819328" y="4378841"/>
              <a:ext cx="410469" cy="322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80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Trabalhos </a:t>
            </a:r>
            <a:r>
              <a:rPr lang="pt-BR" b="1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81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Notificação</a:t>
            </a:r>
            <a:r>
              <a:rPr lang="pt-BR" dirty="0" smtClean="0"/>
              <a:t> de commits</a:t>
            </a:r>
          </a:p>
          <a:p>
            <a:endParaRPr lang="pt-BR" dirty="0"/>
          </a:p>
          <a:p>
            <a:r>
              <a:rPr lang="pt-BR" b="1" dirty="0" smtClean="0"/>
              <a:t>Percepção</a:t>
            </a:r>
            <a:r>
              <a:rPr lang="pt-BR" dirty="0" smtClean="0"/>
              <a:t> de mudanças concorrentes</a:t>
            </a:r>
          </a:p>
          <a:p>
            <a:endParaRPr lang="pt-BR" dirty="0"/>
          </a:p>
          <a:p>
            <a:r>
              <a:rPr lang="pt-BR" b="1" dirty="0" smtClean="0"/>
              <a:t>Visualização</a:t>
            </a:r>
            <a:r>
              <a:rPr lang="pt-BR" dirty="0" smtClean="0"/>
              <a:t> de repositórios</a:t>
            </a:r>
          </a:p>
          <a:p>
            <a:endParaRPr lang="pt-BR" dirty="0"/>
          </a:p>
          <a:p>
            <a:r>
              <a:rPr lang="pt-BR" b="1" dirty="0" smtClean="0"/>
              <a:t>Clientes</a:t>
            </a:r>
            <a:r>
              <a:rPr lang="pt-BR" dirty="0" smtClean="0"/>
              <a:t> de SCVD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2. 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6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Notificação</a:t>
            </a:r>
            <a:r>
              <a:rPr lang="pt-BR" dirty="0" smtClean="0"/>
              <a:t> de commits</a:t>
            </a:r>
          </a:p>
          <a:p>
            <a:pPr lvl="1"/>
            <a:r>
              <a:rPr lang="en-US" dirty="0"/>
              <a:t>SVN </a:t>
            </a:r>
            <a:r>
              <a:rPr lang="en-US" dirty="0" err="1"/>
              <a:t>Notifier</a:t>
            </a:r>
            <a:r>
              <a:rPr lang="en-US" dirty="0"/>
              <a:t>, SCM </a:t>
            </a:r>
            <a:r>
              <a:rPr lang="en-US" dirty="0" err="1"/>
              <a:t>Notifier</a:t>
            </a:r>
            <a:r>
              <a:rPr lang="en-US" dirty="0"/>
              <a:t>, Commit Monitor, SVN Radar, Hg Commit Monitor, </a:t>
            </a:r>
            <a:r>
              <a:rPr lang="en-US" b="1" dirty="0" smtClean="0"/>
              <a:t>Elvin*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Percepção</a:t>
            </a:r>
            <a:r>
              <a:rPr lang="en-US" dirty="0" smtClean="0"/>
              <a:t> </a:t>
            </a:r>
            <a:r>
              <a:rPr lang="en-US" b="1" dirty="0" err="1" smtClean="0"/>
              <a:t>restrita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pt-BR" dirty="0" smtClean="0"/>
              <a:t>Foco em </a:t>
            </a:r>
            <a:r>
              <a:rPr lang="pt-BR" b="1" dirty="0" smtClean="0"/>
              <a:t>SCVC</a:t>
            </a:r>
            <a:r>
              <a:rPr lang="pt-BR" i="1" dirty="0"/>
              <a:t> </a:t>
            </a:r>
            <a:r>
              <a:rPr lang="pt-BR" dirty="0" smtClean="0"/>
              <a:t>(SCVD </a:t>
            </a:r>
            <a:r>
              <a:rPr lang="pt-BR" b="1" dirty="0" smtClean="0"/>
              <a:t>com restrições</a:t>
            </a:r>
            <a:r>
              <a:rPr lang="pt-BR" dirty="0" smtClean="0"/>
              <a:t>, em alguns casos)</a:t>
            </a:r>
            <a:endParaRPr lang="pt-BR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2. Trabalhos relacionados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0" y="621211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Único</a:t>
            </a:r>
            <a:r>
              <a:rPr lang="en-US" sz="1400" dirty="0" smtClean="0"/>
              <a:t> </a:t>
            </a:r>
            <a:r>
              <a:rPr lang="en-US" sz="1400" dirty="0" err="1" smtClean="0"/>
              <a:t>trabalho</a:t>
            </a:r>
            <a:r>
              <a:rPr lang="en-US" sz="1400" dirty="0" smtClean="0"/>
              <a:t> </a:t>
            </a:r>
            <a:r>
              <a:rPr lang="en-US" sz="1400" dirty="0" err="1" smtClean="0"/>
              <a:t>acadêmico</a:t>
            </a:r>
            <a:r>
              <a:rPr lang="en-US" sz="1400" dirty="0" smtClean="0"/>
              <a:t> </a:t>
            </a:r>
            <a:r>
              <a:rPr lang="en-US" sz="1400" dirty="0" err="1" smtClean="0"/>
              <a:t>encontrado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743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Percepção</a:t>
            </a:r>
            <a:r>
              <a:rPr lang="pt-BR" dirty="0" smtClean="0"/>
              <a:t> de mudanças concorrentes</a:t>
            </a:r>
          </a:p>
          <a:p>
            <a:pPr lvl="1"/>
            <a:r>
              <a:rPr lang="pt-BR" dirty="0" err="1" smtClean="0"/>
              <a:t>Palantir</a:t>
            </a:r>
            <a:r>
              <a:rPr lang="pt-BR" dirty="0" smtClean="0"/>
              <a:t>, </a:t>
            </a:r>
            <a:r>
              <a:rPr lang="pt-BR" dirty="0" err="1" smtClean="0"/>
              <a:t>CollabVS</a:t>
            </a:r>
            <a:r>
              <a:rPr lang="pt-BR" dirty="0" smtClean="0"/>
              <a:t>, </a:t>
            </a:r>
            <a:r>
              <a:rPr lang="pt-BR" dirty="0" err="1" smtClean="0"/>
              <a:t>FastDash</a:t>
            </a:r>
            <a:r>
              <a:rPr lang="pt-BR" dirty="0" smtClean="0"/>
              <a:t>, </a:t>
            </a:r>
            <a:r>
              <a:rPr lang="pt-BR" dirty="0" err="1" smtClean="0"/>
              <a:t>Lighthouse</a:t>
            </a:r>
            <a:r>
              <a:rPr lang="pt-BR" dirty="0" smtClean="0"/>
              <a:t>, </a:t>
            </a:r>
            <a:r>
              <a:rPr lang="pt-BR" dirty="0" err="1" smtClean="0"/>
              <a:t>WeCode</a:t>
            </a:r>
            <a:r>
              <a:rPr lang="pt-BR" dirty="0" smtClean="0"/>
              <a:t>, Crystal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Não há diferentes </a:t>
            </a:r>
            <a:r>
              <a:rPr lang="pt-BR" b="1" dirty="0" smtClean="0"/>
              <a:t>níveis de detalhe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Não há suporte a </a:t>
            </a:r>
            <a:r>
              <a:rPr lang="pt-BR" b="1" dirty="0" smtClean="0"/>
              <a:t>SCVD</a:t>
            </a:r>
          </a:p>
          <a:p>
            <a:pPr lvl="2"/>
            <a:r>
              <a:rPr lang="pt-BR" dirty="0" smtClean="0"/>
              <a:t>Exceção: Crystal</a:t>
            </a:r>
          </a:p>
          <a:p>
            <a:pPr lvl="2"/>
            <a:r>
              <a:rPr lang="pt-BR" dirty="0" smtClean="0"/>
              <a:t>Não encontra repositórios relacionados</a:t>
            </a:r>
          </a:p>
          <a:p>
            <a:pPr lvl="2"/>
            <a:r>
              <a:rPr lang="pt-BR" dirty="0" smtClean="0"/>
              <a:t>Apenas um ramo de cada vez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2. 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95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Visualização</a:t>
            </a:r>
            <a:r>
              <a:rPr lang="pt-BR" dirty="0" smtClean="0"/>
              <a:t> de repositórios</a:t>
            </a:r>
          </a:p>
          <a:p>
            <a:pPr lvl="1"/>
            <a:r>
              <a:rPr lang="pt-BR" dirty="0" err="1" smtClean="0"/>
              <a:t>Gevol</a:t>
            </a:r>
            <a:r>
              <a:rPr lang="pt-BR" dirty="0" smtClean="0"/>
              <a:t>, The </a:t>
            </a:r>
            <a:r>
              <a:rPr lang="pt-BR" dirty="0" err="1" smtClean="0"/>
              <a:t>Evolution</a:t>
            </a:r>
            <a:r>
              <a:rPr lang="pt-BR" dirty="0" smtClean="0"/>
              <a:t> Matrix, </a:t>
            </a:r>
            <a:r>
              <a:rPr lang="pt-BR" dirty="0" err="1" smtClean="0"/>
              <a:t>CVSScan</a:t>
            </a:r>
            <a:r>
              <a:rPr lang="pt-BR" dirty="0" smtClean="0"/>
              <a:t>, Polvo, </a:t>
            </a:r>
            <a:r>
              <a:rPr lang="pt-BR" b="1" dirty="0" err="1" smtClean="0"/>
              <a:t>VisGi</a:t>
            </a:r>
            <a:r>
              <a:rPr lang="pt-BR" b="1" dirty="0" smtClean="0"/>
              <a:t>, </a:t>
            </a:r>
            <a:r>
              <a:rPr lang="pt-BR" b="1" dirty="0" err="1" smtClean="0"/>
              <a:t>Visugit</a:t>
            </a:r>
            <a:r>
              <a:rPr lang="pt-BR" b="1" dirty="0" smtClean="0"/>
              <a:t>, </a:t>
            </a:r>
            <a:r>
              <a:rPr lang="pt-BR" b="1" dirty="0" err="1" smtClean="0"/>
              <a:t>GitHub’s</a:t>
            </a:r>
            <a:r>
              <a:rPr lang="pt-BR" b="1" dirty="0" smtClean="0"/>
              <a:t> Network </a:t>
            </a:r>
            <a:r>
              <a:rPr lang="pt-BR" b="1" dirty="0" err="1" smtClean="0"/>
              <a:t>Graph</a:t>
            </a:r>
            <a:endParaRPr lang="pt-BR" b="1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Em geral não dão suporte a </a:t>
            </a:r>
            <a:r>
              <a:rPr lang="pt-BR" b="1" dirty="0" smtClean="0"/>
              <a:t>SCVD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Foco em apenas </a:t>
            </a:r>
            <a:r>
              <a:rPr lang="pt-BR" b="1" dirty="0" smtClean="0"/>
              <a:t>um repositório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Não </a:t>
            </a:r>
            <a:r>
              <a:rPr lang="pt-BR" dirty="0"/>
              <a:t>há diferentes </a:t>
            </a:r>
            <a:r>
              <a:rPr lang="pt-BR" b="1" dirty="0"/>
              <a:t>níveis de detalhe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Não há visualização de </a:t>
            </a:r>
            <a:r>
              <a:rPr lang="pt-BR" b="1" dirty="0" smtClean="0"/>
              <a:t>dependências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2. 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93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Clientes</a:t>
            </a:r>
            <a:r>
              <a:rPr lang="pt-BR" dirty="0" smtClean="0"/>
              <a:t> de SCVD</a:t>
            </a:r>
          </a:p>
          <a:p>
            <a:pPr lvl="1"/>
            <a:r>
              <a:rPr lang="en-US" dirty="0" err="1" smtClean="0"/>
              <a:t>gitk</a:t>
            </a:r>
            <a:r>
              <a:rPr lang="en-US" dirty="0" smtClean="0"/>
              <a:t>, </a:t>
            </a:r>
            <a:r>
              <a:rPr lang="en-US" dirty="0" err="1"/>
              <a:t>TortoiseGit</a:t>
            </a:r>
            <a:r>
              <a:rPr lang="en-US" dirty="0"/>
              <a:t> , </a:t>
            </a:r>
            <a:r>
              <a:rPr lang="en-US" dirty="0" err="1"/>
              <a:t>EGit</a:t>
            </a:r>
            <a:r>
              <a:rPr lang="en-US" dirty="0"/>
              <a:t> for </a:t>
            </a:r>
            <a:r>
              <a:rPr lang="en-US" dirty="0" smtClean="0"/>
              <a:t>Eclipse, </a:t>
            </a:r>
            <a:r>
              <a:rPr lang="en-US" dirty="0" err="1" smtClean="0"/>
              <a:t>SourceTree</a:t>
            </a:r>
            <a:r>
              <a:rPr lang="en-US" dirty="0" smtClean="0"/>
              <a:t>, etc.</a:t>
            </a:r>
          </a:p>
          <a:p>
            <a:pPr lvl="1"/>
            <a:endParaRPr lang="pt-BR" b="1" dirty="0" smtClean="0"/>
          </a:p>
          <a:p>
            <a:pPr lvl="1"/>
            <a:r>
              <a:rPr lang="pt-BR" b="1" dirty="0" smtClean="0"/>
              <a:t>Representação visual </a:t>
            </a:r>
            <a:r>
              <a:rPr lang="pt-BR" dirty="0" smtClean="0"/>
              <a:t>da história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Foco em apenas </a:t>
            </a:r>
            <a:r>
              <a:rPr lang="pt-BR" b="1" dirty="0"/>
              <a:t>um repositório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Não há diferentes </a:t>
            </a:r>
            <a:r>
              <a:rPr lang="pt-BR" b="1" dirty="0"/>
              <a:t>níveis de detalhe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Não há visualização de </a:t>
            </a:r>
            <a:r>
              <a:rPr lang="pt-BR" b="1" dirty="0"/>
              <a:t>dependências</a:t>
            </a:r>
          </a:p>
          <a:p>
            <a:pPr lvl="1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2. Trabalhos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0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Objetivo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8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Fornecer de maneira </a:t>
            </a:r>
            <a:r>
              <a:rPr lang="pt-BR" b="1" dirty="0" smtClean="0"/>
              <a:t>não intrusiva </a:t>
            </a:r>
            <a:r>
              <a:rPr lang="pt-BR" dirty="0" smtClean="0"/>
              <a:t>a percepção de </a:t>
            </a:r>
            <a:r>
              <a:rPr lang="pt-BR" b="1" dirty="0" smtClean="0"/>
              <a:t>mudanças</a:t>
            </a:r>
            <a:r>
              <a:rPr lang="pt-BR" dirty="0" smtClean="0"/>
              <a:t> em repositórios </a:t>
            </a:r>
            <a:r>
              <a:rPr lang="pt-BR" b="1" dirty="0" smtClean="0"/>
              <a:t>relacionados</a:t>
            </a:r>
          </a:p>
          <a:p>
            <a:pPr lvl="1"/>
            <a:r>
              <a:rPr lang="pt-BR" dirty="0" smtClean="0"/>
              <a:t>Através de </a:t>
            </a:r>
            <a:r>
              <a:rPr lang="pt-BR" b="1" dirty="0" smtClean="0"/>
              <a:t>notificações</a:t>
            </a:r>
          </a:p>
          <a:p>
            <a:endParaRPr lang="pt-BR" dirty="0" smtClean="0"/>
          </a:p>
          <a:p>
            <a:r>
              <a:rPr lang="pt-BR" dirty="0" smtClean="0"/>
              <a:t>Visualizar as </a:t>
            </a:r>
            <a:r>
              <a:rPr lang="pt-BR" b="1" dirty="0" smtClean="0"/>
              <a:t>dependências</a:t>
            </a:r>
            <a:r>
              <a:rPr lang="pt-BR" dirty="0" smtClean="0"/>
              <a:t> entre os repositórios de um mesmo projeto</a:t>
            </a:r>
          </a:p>
          <a:p>
            <a:pPr lvl="1"/>
            <a:r>
              <a:rPr lang="pt-BR" dirty="0" smtClean="0"/>
              <a:t>Topologia</a:t>
            </a:r>
          </a:p>
          <a:p>
            <a:pPr lvl="1"/>
            <a:r>
              <a:rPr lang="pt-BR" dirty="0" smtClean="0"/>
              <a:t>Diferentes </a:t>
            </a:r>
            <a:r>
              <a:rPr lang="pt-BR" b="1" dirty="0" smtClean="0"/>
              <a:t>níveis de detalhe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3. Objetivo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Objetivo</a:t>
            </a:r>
            <a:endParaRPr lang="en-US" dirty="0"/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Xavier </a:t>
            </a:r>
            <a:r>
              <a:rPr lang="pt-BR" sz="1600" b="1" dirty="0" err="1" smtClean="0"/>
              <a:t>Institute</a:t>
            </a:r>
            <a:endParaRPr lang="pt-BR" sz="16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Wolverine</a:t>
            </a:r>
            <a:endParaRPr lang="pt-BR" sz="16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Beast</a:t>
            </a:r>
            <a:endParaRPr lang="pt-BR" sz="16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Cyclops</a:t>
            </a:r>
            <a:endParaRPr lang="pt-BR" sz="16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Professor Xavier</a:t>
            </a:r>
            <a:endParaRPr lang="pt-BR" sz="16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Nightcrawler</a:t>
            </a:r>
            <a:endParaRPr lang="pt-BR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Gambit</a:t>
            </a:r>
            <a:endParaRPr lang="pt-BR" sz="16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Rogue</a:t>
            </a:r>
            <a:endParaRPr lang="pt-BR" sz="16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/>
              <a:t>Jean Gray</a:t>
            </a:r>
            <a:endParaRPr lang="pt-BR" sz="16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 smtClean="0"/>
              <a:t>Mystique</a:t>
            </a:r>
            <a:endParaRPr lang="pt-BR" sz="16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Date Placeholder 3"/>
          <p:cNvSpPr txBox="1">
            <a:spLocks/>
          </p:cNvSpPr>
          <p:nvPr/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Cristiano M. Cesário</a:t>
            </a:r>
            <a:endParaRPr lang="pt-BR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Pull</a:t>
            </a:r>
            <a:endParaRPr lang="pt-BR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/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Percepção em repositórios distribuídos...</a:t>
            </a:r>
          </a:p>
          <a:p>
            <a:pPr lvl="1"/>
            <a:r>
              <a:rPr lang="pt-BR" dirty="0" smtClean="0"/>
              <a:t>Q1: Que </a:t>
            </a:r>
            <a:r>
              <a:rPr lang="pt-BR" b="1" dirty="0" smtClean="0"/>
              <a:t>clones</a:t>
            </a:r>
            <a:r>
              <a:rPr lang="pt-BR" dirty="0" smtClean="0"/>
              <a:t> foram criados </a:t>
            </a:r>
            <a:r>
              <a:rPr lang="pt-BR" b="1" dirty="0" smtClean="0"/>
              <a:t>a partir de um repositório</a:t>
            </a:r>
            <a:r>
              <a:rPr lang="pt-BR" dirty="0" smtClean="0"/>
              <a:t>?</a:t>
            </a:r>
          </a:p>
          <a:p>
            <a:pPr lvl="1"/>
            <a:r>
              <a:rPr lang="pt-BR" dirty="0" smtClean="0"/>
              <a:t>Q2: Quais as </a:t>
            </a:r>
            <a:r>
              <a:rPr lang="pt-BR" b="1" dirty="0" smtClean="0"/>
              <a:t>dependências</a:t>
            </a:r>
            <a:r>
              <a:rPr lang="pt-BR" dirty="0" smtClean="0"/>
              <a:t> entre </a:t>
            </a:r>
            <a:r>
              <a:rPr lang="pt-BR" b="1" dirty="0" smtClean="0"/>
              <a:t>diferentes clones</a:t>
            </a:r>
            <a:r>
              <a:rPr lang="pt-BR" dirty="0" smtClean="0"/>
              <a:t>?</a:t>
            </a:r>
          </a:p>
          <a:p>
            <a:pPr lvl="1"/>
            <a:r>
              <a:rPr lang="pt-BR" dirty="0" smtClean="0"/>
              <a:t>Q3: Que </a:t>
            </a:r>
            <a:r>
              <a:rPr lang="pt-BR" b="1" dirty="0" smtClean="0"/>
              <a:t>mudanças</a:t>
            </a:r>
            <a:r>
              <a:rPr lang="pt-BR" dirty="0" smtClean="0"/>
              <a:t> estão sendo realizadas </a:t>
            </a:r>
            <a:r>
              <a:rPr lang="pt-BR" b="1" dirty="0" smtClean="0"/>
              <a:t>em paralelo </a:t>
            </a:r>
            <a:r>
              <a:rPr lang="pt-BR" dirty="0" smtClean="0"/>
              <a:t>e quais delas estão </a:t>
            </a:r>
            <a:r>
              <a:rPr lang="pt-BR" b="1" dirty="0" smtClean="0"/>
              <a:t>disponíveis</a:t>
            </a:r>
            <a:r>
              <a:rPr lang="pt-BR" dirty="0" smtClean="0"/>
              <a:t> para ser incorporadas ao meu trabalho?</a:t>
            </a:r>
          </a:p>
          <a:p>
            <a:pPr lvl="1"/>
            <a:r>
              <a:rPr lang="pt-BR" dirty="0" smtClean="0"/>
              <a:t>Q4: É </a:t>
            </a:r>
            <a:r>
              <a:rPr lang="pt-BR" b="1" dirty="0" smtClean="0"/>
              <a:t>factível computacionalmente </a:t>
            </a:r>
            <a:r>
              <a:rPr lang="pt-BR" dirty="0" smtClean="0"/>
              <a:t>coletar informação de </a:t>
            </a:r>
            <a:r>
              <a:rPr lang="pt-BR" b="1" dirty="0" smtClean="0"/>
              <a:t>todos os repositórios conhecidos</a:t>
            </a:r>
            <a:r>
              <a:rPr lang="pt-BR" dirty="0" smtClean="0"/>
              <a:t>, para posterior utilização?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3. Objetivo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DyeVC: visão </a:t>
            </a:r>
            <a:r>
              <a:rPr lang="pt-BR" b="1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Coleta de Informações</a:t>
            </a:r>
          </a:p>
          <a:p>
            <a:pPr lvl="0"/>
            <a:endParaRPr lang="pt-BR" dirty="0" smtClean="0"/>
          </a:p>
          <a:p>
            <a:pPr lvl="0"/>
            <a:r>
              <a:rPr lang="pt-BR" dirty="0" smtClean="0"/>
              <a:t>Visualizações</a:t>
            </a:r>
          </a:p>
          <a:p>
            <a:pPr lvl="1"/>
            <a:r>
              <a:rPr lang="pt-BR" b="1" dirty="0" smtClean="0"/>
              <a:t>Notificações</a:t>
            </a:r>
            <a:r>
              <a:rPr lang="pt-BR" dirty="0" smtClean="0"/>
              <a:t> ao detectar </a:t>
            </a:r>
            <a:r>
              <a:rPr lang="pt-BR" b="1" dirty="0" smtClean="0"/>
              <a:t>mudanças</a:t>
            </a:r>
            <a:r>
              <a:rPr lang="pt-BR" dirty="0" smtClean="0"/>
              <a:t> em pares relacionados</a:t>
            </a:r>
          </a:p>
          <a:p>
            <a:pPr lvl="1"/>
            <a:r>
              <a:rPr lang="pt-BR" dirty="0" smtClean="0"/>
              <a:t>Visualização da </a:t>
            </a:r>
            <a:r>
              <a:rPr lang="pt-BR" b="1" dirty="0" smtClean="0"/>
              <a:t>topologia</a:t>
            </a:r>
            <a:r>
              <a:rPr lang="pt-BR" dirty="0" smtClean="0"/>
              <a:t> e de suas </a:t>
            </a:r>
            <a:r>
              <a:rPr lang="pt-BR" b="1" dirty="0" smtClean="0"/>
              <a:t>interdependências</a:t>
            </a:r>
          </a:p>
          <a:p>
            <a:pPr lvl="1"/>
            <a:r>
              <a:rPr lang="pt-BR" dirty="0" smtClean="0"/>
              <a:t>Visualização de informações dos </a:t>
            </a:r>
            <a:r>
              <a:rPr lang="pt-BR" b="1" dirty="0" smtClean="0"/>
              <a:t>diversos ramos</a:t>
            </a:r>
          </a:p>
          <a:p>
            <a:pPr lvl="1"/>
            <a:r>
              <a:rPr lang="pt-BR" dirty="0" smtClean="0"/>
              <a:t>Visualização da </a:t>
            </a:r>
            <a:r>
              <a:rPr lang="pt-BR" b="1" dirty="0" smtClean="0"/>
              <a:t>história</a:t>
            </a:r>
            <a:r>
              <a:rPr lang="pt-BR" dirty="0" smtClean="0"/>
              <a:t>, contendo </a:t>
            </a:r>
            <a:r>
              <a:rPr lang="pt-BR" b="1" dirty="0" smtClean="0"/>
              <a:t>todos os commits </a:t>
            </a:r>
            <a:r>
              <a:rPr lang="pt-BR" dirty="0" smtClean="0"/>
              <a:t>da topologia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4. DyeVC*: visão geral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6200" y="6188846"/>
            <a:ext cx="537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 smtClean="0"/>
              <a:t>*</a:t>
            </a:r>
            <a:r>
              <a:rPr lang="en-US" sz="1600" dirty="0" smtClean="0"/>
              <a:t>Dye over Version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80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1: </a:t>
            </a:r>
            <a:r>
              <a:rPr lang="en-US" dirty="0" err="1" smtClean="0"/>
              <a:t>Notificações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2: </a:t>
            </a:r>
            <a:r>
              <a:rPr lang="en-US" dirty="0" err="1" smtClean="0"/>
              <a:t>Topologia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3:  Ramos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Nível</a:t>
            </a:r>
            <a:r>
              <a:rPr lang="en-US" dirty="0" smtClean="0"/>
              <a:t>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0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0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3" y="1103549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Coleta de informações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baseline="30000" dirty="0"/>
          </a:p>
        </p:txBody>
      </p:sp>
      <p:grpSp>
        <p:nvGrpSpPr>
          <p:cNvPr id="7" name="Grupo 6"/>
          <p:cNvGrpSpPr/>
          <p:nvPr/>
        </p:nvGrpSpPr>
        <p:grpSpPr>
          <a:xfrm>
            <a:off x="1994218" y="1674426"/>
            <a:ext cx="5042501" cy="4545796"/>
            <a:chOff x="1873808" y="1340768"/>
            <a:chExt cx="5042501" cy="4545796"/>
          </a:xfrm>
        </p:grpSpPr>
        <p:pic>
          <p:nvPicPr>
            <p:cNvPr id="2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0770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7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380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40960" y="4210202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9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1269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0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48159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31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80069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2" name="CaixaDeTexto 31"/>
            <p:cNvSpPr txBox="1"/>
            <p:nvPr/>
          </p:nvSpPr>
          <p:spPr>
            <a:xfrm>
              <a:off x="3563509" y="2348880"/>
              <a:ext cx="172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Database</a:t>
              </a:r>
              <a:endParaRPr lang="en-US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873808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3708555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537355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DyeVC App</a:t>
              </a:r>
              <a:endParaRPr lang="en-US" dirty="0"/>
            </a:p>
          </p:txBody>
        </p:sp>
        <p:cxnSp>
          <p:nvCxnSpPr>
            <p:cNvPr id="36" name="Conector angulado 35"/>
            <p:cNvCxnSpPr>
              <a:stCxn id="26" idx="0"/>
              <a:endCxn id="32" idx="2"/>
            </p:cNvCxnSpPr>
            <p:nvPr/>
          </p:nvCxnSpPr>
          <p:spPr>
            <a:xfrm rot="5400000" flipH="1" flipV="1">
              <a:off x="2757045" y="2552946"/>
              <a:ext cx="1502876" cy="18334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0" idx="0"/>
              <a:endCxn id="32" idx="2"/>
            </p:cNvCxnSpPr>
            <p:nvPr/>
          </p:nvCxnSpPr>
          <p:spPr>
            <a:xfrm rot="16200000" flipV="1">
              <a:off x="4577273" y="2566127"/>
              <a:ext cx="1502876" cy="180704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do 37"/>
            <p:cNvCxnSpPr>
              <a:stCxn id="28" idx="0"/>
              <a:endCxn id="32" idx="2"/>
            </p:cNvCxnSpPr>
            <p:nvPr/>
          </p:nvCxnSpPr>
          <p:spPr>
            <a:xfrm rot="5400000" flipH="1" flipV="1">
              <a:off x="3679116" y="3464131"/>
              <a:ext cx="1491990" cy="1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Disco magnético 38"/>
            <p:cNvSpPr/>
            <p:nvPr/>
          </p:nvSpPr>
          <p:spPr>
            <a:xfrm>
              <a:off x="4066821" y="1340768"/>
              <a:ext cx="792088" cy="1008112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719340" y="4554746"/>
            <a:ext cx="697397" cy="821199"/>
            <a:chOff x="2009775" y="4578383"/>
            <a:chExt cx="697397" cy="821199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41" name="Imagem 4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42" name="CaixaDeTexto 41"/>
            <p:cNvSpPr txBox="1"/>
            <p:nvPr/>
          </p:nvSpPr>
          <p:spPr>
            <a:xfrm>
              <a:off x="2009775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009775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  <p:grpSp>
        <p:nvGrpSpPr>
          <p:cNvPr id="54" name="Grupo 53"/>
          <p:cNvGrpSpPr/>
          <p:nvPr/>
        </p:nvGrpSpPr>
        <p:grpSpPr>
          <a:xfrm>
            <a:off x="3599510" y="4554746"/>
            <a:ext cx="669179" cy="821199"/>
            <a:chOff x="2037993" y="4578383"/>
            <a:chExt cx="669179" cy="821199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57" name="CaixaDeTexto 56"/>
            <p:cNvSpPr txBox="1"/>
            <p:nvPr/>
          </p:nvSpPr>
          <p:spPr>
            <a:xfrm>
              <a:off x="2037993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037993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5376940" y="4542685"/>
            <a:ext cx="669179" cy="821199"/>
            <a:chOff x="2037993" y="4578383"/>
            <a:chExt cx="669179" cy="821199"/>
          </a:xfrm>
        </p:grpSpPr>
        <p:pic>
          <p:nvPicPr>
            <p:cNvPr id="60" name="Imagem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4578383"/>
              <a:ext cx="268772" cy="344764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8" r="20327"/>
            <a:stretch/>
          </p:blipFill>
          <p:spPr>
            <a:xfrm>
              <a:off x="2438400" y="5054818"/>
              <a:ext cx="268772" cy="344764"/>
            </a:xfrm>
            <a:prstGeom prst="rect">
              <a:avLst/>
            </a:prstGeom>
          </p:spPr>
        </p:pic>
        <p:sp>
          <p:nvSpPr>
            <p:cNvPr id="62" name="CaixaDeTexto 61"/>
            <p:cNvSpPr txBox="1"/>
            <p:nvPr/>
          </p:nvSpPr>
          <p:spPr>
            <a:xfrm>
              <a:off x="2037993" y="4578383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</a:t>
              </a:r>
            </a:p>
          </p:txBody>
        </p:sp>
        <p:sp>
          <p:nvSpPr>
            <p:cNvPr id="63" name="CaixaDeTexto 62"/>
            <p:cNvSpPr txBox="1"/>
            <p:nvPr/>
          </p:nvSpPr>
          <p:spPr>
            <a:xfrm>
              <a:off x="2037993" y="5054156"/>
              <a:ext cx="642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rep’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Repositórios </a:t>
            </a:r>
            <a:r>
              <a:rPr lang="pt-BR" b="1" dirty="0" smtClean="0"/>
              <a:t>Centralizados</a:t>
            </a:r>
            <a:r>
              <a:rPr lang="pt-BR" dirty="0" smtClean="0"/>
              <a:t> x </a:t>
            </a:r>
            <a:r>
              <a:rPr lang="pt-BR" b="1" dirty="0" smtClean="0"/>
              <a:t>Distribuídos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353945" y="5867400"/>
            <a:ext cx="2737032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Centralizado</a:t>
            </a:r>
            <a:endParaRPr lang="pt-BR" sz="2000" dirty="0"/>
          </a:p>
        </p:txBody>
      </p:sp>
      <p:grpSp>
        <p:nvGrpSpPr>
          <p:cNvPr id="10" name="Grupo 9"/>
          <p:cNvGrpSpPr/>
          <p:nvPr/>
        </p:nvGrpSpPr>
        <p:grpSpPr>
          <a:xfrm>
            <a:off x="442898" y="2030272"/>
            <a:ext cx="2533367" cy="3532194"/>
            <a:chOff x="442898" y="2030272"/>
            <a:chExt cx="2533367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152000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Repositório</a:t>
              </a:r>
              <a:endParaRPr lang="pt-BR" dirty="0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152000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dirty="0" smtClean="0"/>
                <a:t>Área de Trabalho</a:t>
              </a:r>
              <a:endParaRPr lang="pt-BR" dirty="0"/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6" y="3089134"/>
              <a:ext cx="576000" cy="1986764"/>
            </a:xfrm>
            <a:prstGeom prst="curvedConnector4">
              <a:avLst>
                <a:gd name="adj1" fmla="val -39688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17386" y="2559703"/>
              <a:ext cx="576000" cy="2029626"/>
            </a:xfrm>
            <a:prstGeom prst="curvedConnector4">
              <a:avLst>
                <a:gd name="adj1" fmla="val -39688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42898" y="3347452"/>
              <a:ext cx="461665" cy="17863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check-in / commit</a:t>
              </a:r>
              <a:endParaRPr lang="en-US" dirty="0"/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13845" y="5867400"/>
            <a:ext cx="2585708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smtClean="0"/>
              <a:t>Repositório Distribuído</a:t>
            </a:r>
            <a:endParaRPr lang="pt-BR" sz="2000" dirty="0"/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86975" y="406242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86975" y="5249049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86975" y="4660403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18515" y="4361412"/>
              <a:ext cx="531539" cy="887637"/>
            </a:xfrm>
            <a:prstGeom prst="curvedConnector4">
              <a:avLst>
                <a:gd name="adj1" fmla="val -39688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86587"/>
              <a:ext cx="430887" cy="7285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commit</a:t>
              </a:r>
              <a:endParaRPr lang="en-US" sz="1600" dirty="0"/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87808" y="4274066"/>
              <a:ext cx="430887" cy="167520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check-out / update</a:t>
              </a:r>
              <a:endParaRPr lang="en-US" sz="1600" dirty="0"/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74190" y="2282501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Repositório</a:t>
              </a:r>
              <a:endParaRPr lang="pt-BR" sz="1600" dirty="0"/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74190" y="1676400"/>
              <a:ext cx="1063078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600" dirty="0" smtClean="0"/>
                <a:t>Área de Trabalho</a:t>
              </a:r>
              <a:endParaRPr lang="pt-BR" sz="1600" dirty="0"/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86974" y="2880482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18515" y="2581491"/>
              <a:ext cx="518754" cy="1480929"/>
            </a:xfrm>
            <a:prstGeom prst="curvedConnector4">
              <a:avLst>
                <a:gd name="adj1" fmla="val -40666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87808" y="2353070"/>
              <a:ext cx="430887" cy="1023678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clone / pull</a:t>
              </a:r>
              <a:endParaRPr lang="en-US" sz="1600" dirty="0"/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95913"/>
              <a:ext cx="430887" cy="49468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/>
                <a:t>push</a:t>
              </a:r>
              <a:endParaRPr lang="en-US" sz="1600" dirty="0"/>
            </a:p>
          </p:txBody>
        </p:sp>
      </p:grpSp>
      <p:sp>
        <p:nvSpPr>
          <p:cNvPr id="40" name="CaixaDeTexto 39"/>
          <p:cNvSpPr txBox="1"/>
          <p:nvPr/>
        </p:nvSpPr>
        <p:spPr>
          <a:xfrm>
            <a:off x="0" y="6212117"/>
            <a:ext cx="914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Extraído</a:t>
            </a:r>
            <a:r>
              <a:rPr lang="en-US" sz="1400" dirty="0" smtClean="0"/>
              <a:t> de MURTA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baseline="30000" dirty="0"/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Descoberta da topologia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DyeVC: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Descoberta da topologia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dirty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DyeVC: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pt-BR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DyeVC: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Descoberta da topologia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24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DyeVC: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8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Descoberta da topologia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48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DyeVC: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mtClean="0"/>
              <a:t>Descoberta da topologia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74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603194"/>
            <a:ext cx="6742777" cy="4797606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4. DyeVC: </a:t>
            </a:r>
            <a:r>
              <a:rPr lang="en-US" sz="4000" dirty="0" err="1" smtClean="0"/>
              <a:t>visão</a:t>
            </a:r>
            <a:r>
              <a:rPr lang="en-US" sz="4000" dirty="0" smtClean="0"/>
              <a:t> </a:t>
            </a:r>
            <a:r>
              <a:rPr lang="en-US" sz="4000" dirty="0" err="1" smtClean="0"/>
              <a:t>geral</a:t>
            </a:r>
            <a:endParaRPr lang="en-US" dirty="0"/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7"/>
            <a:ext cx="990600" cy="475869"/>
          </a:xfrm>
          <a:prstGeom prst="wedgeRectCallout">
            <a:avLst>
              <a:gd name="adj1" fmla="val -76493"/>
              <a:gd name="adj2" fmla="val -9083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Parceiro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6"/>
            <a:ext cx="1905000" cy="475869"/>
          </a:xfrm>
          <a:prstGeom prst="wedgeRectCallout">
            <a:avLst>
              <a:gd name="adj1" fmla="val -76576"/>
              <a:gd name="adj2" fmla="val -447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Repositório central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8" name="Texto explicativo retangular 27"/>
          <p:cNvSpPr/>
          <p:nvPr/>
        </p:nvSpPr>
        <p:spPr>
          <a:xfrm>
            <a:off x="1524000" y="3886200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Meu repositório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0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topologia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95" t="37258" r="45582" b="10734"/>
          <a:stretch/>
        </p:blipFill>
        <p:spPr>
          <a:xfrm>
            <a:off x="2133568" y="1773198"/>
            <a:ext cx="5547221" cy="460013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1227"/>
            <a:ext cx="9144000" cy="479373"/>
          </a:xfrm>
        </p:spPr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488795" y="2514600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1936595" y="2329934"/>
            <a:ext cx="2331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Push,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sincronizado</a:t>
            </a:r>
            <a:endParaRPr lang="en-US" dirty="0" smtClean="0"/>
          </a:p>
          <a:p>
            <a:r>
              <a:rPr lang="en-US" dirty="0" smtClean="0"/>
              <a:t>Pull,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sincronizado</a:t>
            </a:r>
            <a:endParaRPr lang="en-US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88795" y="3657600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88795" y="2819400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88795" y="3352800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408505" y="4734981"/>
            <a:ext cx="1508589" cy="838200"/>
          </a:xfrm>
          <a:prstGeom prst="wedgeRectCallout">
            <a:avLst>
              <a:gd name="adj1" fmla="val -84598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rastreados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Texto explicativo retangular 16"/>
          <p:cNvSpPr/>
          <p:nvPr/>
        </p:nvSpPr>
        <p:spPr>
          <a:xfrm>
            <a:off x="7162800" y="3821268"/>
            <a:ext cx="1707158" cy="783565"/>
          </a:xfrm>
          <a:prstGeom prst="wedgeRectCallout">
            <a:avLst>
              <a:gd name="adj1" fmla="val -106571"/>
              <a:gd name="adj2" fmla="val -8867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Commits em ramos não rastreados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topologia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11227"/>
            <a:ext cx="9144000" cy="479373"/>
          </a:xfrm>
        </p:spPr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ramos: possíveis status</a:t>
            </a:r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0" y="1828800"/>
            <a:ext cx="8571689" cy="287006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20" y="4572000"/>
            <a:ext cx="8396080" cy="1524000"/>
          </a:xfrm>
          <a:prstGeom prst="rect">
            <a:avLst/>
          </a:prstGeom>
        </p:spPr>
      </p:pic>
      <p:pic>
        <p:nvPicPr>
          <p:cNvPr id="1028" name="Imagem 1990" descr="aheadbehind_ylw_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m 1991" descr="ahead_ylw_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m 1992" descr="behind_ylw_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993" descr="check_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Visão de ramos: Exemplo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5"/>
          <a:srcRect l="13219" r="14078" b="25519"/>
          <a:stretch/>
        </p:blipFill>
        <p:spPr>
          <a:xfrm>
            <a:off x="2339624" y="1738311"/>
            <a:ext cx="6762353" cy="104381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6"/>
          <a:srcRect l="13477" r="13820" b="16130"/>
          <a:stretch/>
        </p:blipFill>
        <p:spPr>
          <a:xfrm>
            <a:off x="2476497" y="3110306"/>
            <a:ext cx="6520547" cy="2376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crescente de </a:t>
            </a:r>
            <a:r>
              <a:rPr lang="pt-BR" dirty="0"/>
              <a:t>Sistemas de Controle de Versão Distribuídos (SCVD)</a:t>
            </a:r>
          </a:p>
          <a:p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Fonte:</a:t>
            </a:r>
            <a:r>
              <a:rPr lang="en-US" sz="1400" dirty="0" smtClean="0"/>
              <a:t> Eclipse Foundation. The Open Source Developer Report - 2014 Eclipse Community Survey.</a:t>
            </a:r>
            <a:endParaRPr lang="en-US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8" y="2215574"/>
            <a:ext cx="6629400" cy="3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timing>
    <p:tnLst>
      <p:par>
        <p:cTn id="1" dur="indefinite" restart="never" nodeType="tmRoot"/>
      </p:par>
    </p:tnLst>
  </p:timing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Visão de ramos na tela principal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447800" y="1751345"/>
            <a:ext cx="6172200" cy="4741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1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spaço Reservado para Conteúdo 7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commits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67" y="1810388"/>
            <a:ext cx="7283353" cy="3533775"/>
          </a:xfrm>
          <a:prstGeom prst="rect">
            <a:avLst/>
          </a:prstGeom>
        </p:spPr>
      </p:pic>
      <p:sp>
        <p:nvSpPr>
          <p:cNvPr id="7" name="Espaço Reservado para Conteúdo 7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commits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87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4. DyeVC: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geral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8" name="Grupo 7"/>
          <p:cNvGrpSpPr/>
          <p:nvPr/>
        </p:nvGrpSpPr>
        <p:grpSpPr>
          <a:xfrm>
            <a:off x="838200" y="18288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Todos possuem</a:t>
              </a:r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Não foi feito </a:t>
              </a:r>
              <a:r>
                <a:rPr lang="pt-BR" i="1" dirty="0" err="1" smtClean="0"/>
                <a:t>push</a:t>
              </a:r>
              <a:r>
                <a:rPr lang="pt-BR" dirty="0" smtClean="0"/>
                <a:t> para todos os parceiros</a:t>
              </a:r>
              <a:endParaRPr lang="pt-BR" dirty="0"/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Não foi feito </a:t>
              </a:r>
              <a:r>
                <a:rPr lang="pt-BR" i="1" dirty="0" err="1" smtClean="0"/>
                <a:t>pull</a:t>
              </a:r>
              <a:endParaRPr lang="pt-BR" i="1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Existe em alguém que não é parceiro</a:t>
              </a:r>
              <a:endParaRPr lang="pt-BR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Está em um ramo não rastreado</a:t>
              </a:r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sz="1400" dirty="0" err="1" smtClean="0">
                  <a:solidFill>
                    <a:schemeClr val="tx1"/>
                  </a:solidFill>
                </a:rPr>
                <a:t>fffff</a:t>
              </a:r>
              <a:endParaRPr lang="pt-BR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 smtClean="0"/>
                <a:t>Commit</a:t>
              </a:r>
              <a:r>
                <a:rPr lang="pt-BR" dirty="0" smtClean="0"/>
                <a:t> regular</a:t>
              </a:r>
              <a:endParaRPr lang="pt-BR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Apontado por um ramo</a:t>
              </a:r>
              <a:endParaRPr lang="pt-BR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Apontado por uma </a:t>
              </a:r>
              <a:r>
                <a:rPr lang="pt-BR" i="1" dirty="0" err="1" smtClean="0"/>
                <a:t>tag</a:t>
              </a:r>
              <a:endParaRPr lang="pt-BR" i="1" dirty="0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Onde o </a:t>
              </a:r>
              <a:r>
                <a:rPr lang="pt-BR" b="1" dirty="0" err="1" smtClean="0"/>
                <a:t>commit</a:t>
              </a:r>
              <a:r>
                <a:rPr lang="pt-BR" b="1" dirty="0" smtClean="0"/>
                <a:t> existe</a:t>
              </a:r>
              <a:endParaRPr lang="pt-BR" b="1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smtClean="0"/>
                <a:t>Ramos e </a:t>
              </a:r>
              <a:r>
                <a:rPr lang="pt-BR" b="1" dirty="0" err="1" smtClean="0"/>
                <a:t>tags</a:t>
              </a:r>
              <a:endParaRPr lang="pt-BR" b="1" dirty="0"/>
            </a:p>
          </p:txBody>
        </p:sp>
      </p:grpSp>
      <p:sp>
        <p:nvSpPr>
          <p:cNvPr id="25" name="Espaço Reservado para Conteúdo 7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Visão de commits: códigos de cores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40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Avaliação</a:t>
            </a:r>
            <a:endParaRPr lang="pt-BR" b="1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err="1" smtClean="0"/>
              <a:t>Estudo</a:t>
            </a:r>
            <a:r>
              <a:rPr lang="en-US" dirty="0" smtClean="0"/>
              <a:t> </a:t>
            </a:r>
            <a:r>
              <a:rPr lang="en-US" dirty="0" err="1" smtClean="0"/>
              <a:t>observacional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r>
              <a:rPr lang="en-US" dirty="0" err="1" smtClean="0"/>
              <a:t>Capacidade</a:t>
            </a:r>
            <a:r>
              <a:rPr lang="en-US" dirty="0" smtClean="0"/>
              <a:t> de responder </a:t>
            </a:r>
            <a:r>
              <a:rPr lang="en-US" dirty="0" err="1" smtClean="0"/>
              <a:t>às</a:t>
            </a:r>
            <a:r>
              <a:rPr lang="en-US" dirty="0" smtClean="0"/>
              <a:t> </a:t>
            </a:r>
            <a:r>
              <a:rPr lang="en-US" dirty="0" err="1" smtClean="0"/>
              <a:t>questões</a:t>
            </a:r>
            <a:r>
              <a:rPr lang="en-US" dirty="0" smtClean="0"/>
              <a:t> Q1-Q3</a:t>
            </a:r>
          </a:p>
          <a:p>
            <a:pPr lvl="1"/>
            <a:r>
              <a:rPr lang="pt-BR" dirty="0"/>
              <a:t>Q1: Que </a:t>
            </a:r>
            <a:r>
              <a:rPr lang="pt-BR" b="1" dirty="0"/>
              <a:t>clones</a:t>
            </a:r>
            <a:r>
              <a:rPr lang="pt-BR" dirty="0"/>
              <a:t> foram criados </a:t>
            </a:r>
            <a:r>
              <a:rPr lang="pt-BR" b="1" dirty="0"/>
              <a:t>a partir de um repositório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Q2: Quais as </a:t>
            </a:r>
            <a:r>
              <a:rPr lang="pt-BR" b="1" dirty="0"/>
              <a:t>dependências</a:t>
            </a:r>
            <a:r>
              <a:rPr lang="pt-BR" dirty="0"/>
              <a:t> entre </a:t>
            </a:r>
            <a:r>
              <a:rPr lang="pt-BR" b="1" dirty="0"/>
              <a:t>diferentes clones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Q3: Que </a:t>
            </a:r>
            <a:r>
              <a:rPr lang="pt-BR" b="1" dirty="0"/>
              <a:t>mudanças</a:t>
            </a:r>
            <a:r>
              <a:rPr lang="pt-BR" dirty="0"/>
              <a:t> estão sendo realizadas </a:t>
            </a:r>
            <a:r>
              <a:rPr lang="pt-BR" b="1" dirty="0"/>
              <a:t>em paralelo </a:t>
            </a:r>
            <a:r>
              <a:rPr lang="pt-BR" dirty="0"/>
              <a:t>e quais delas estão </a:t>
            </a:r>
            <a:r>
              <a:rPr lang="pt-BR" b="1" dirty="0"/>
              <a:t>disponíveis</a:t>
            </a:r>
            <a:r>
              <a:rPr lang="pt-BR" dirty="0"/>
              <a:t> para ser incorporadas ao meu trabalho?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pPr lvl="1"/>
            <a:r>
              <a:rPr lang="pt-BR" dirty="0" smtClean="0"/>
              <a:t>Q1</a:t>
            </a:r>
            <a:r>
              <a:rPr lang="pt-BR" dirty="0"/>
              <a:t>: Que </a:t>
            </a:r>
            <a:r>
              <a:rPr lang="pt-BR" b="1" dirty="0"/>
              <a:t>clones</a:t>
            </a:r>
            <a:r>
              <a:rPr lang="pt-BR" dirty="0"/>
              <a:t> foram criados </a:t>
            </a:r>
            <a:r>
              <a:rPr lang="pt-BR" b="1" dirty="0"/>
              <a:t>a partir de um repositório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Q2: Quais as </a:t>
            </a:r>
            <a:r>
              <a:rPr lang="pt-BR" b="1" dirty="0"/>
              <a:t>dependências</a:t>
            </a:r>
            <a:r>
              <a:rPr lang="pt-BR" dirty="0"/>
              <a:t> entre </a:t>
            </a:r>
            <a:r>
              <a:rPr lang="pt-BR" b="1" dirty="0"/>
              <a:t>diferentes clones</a:t>
            </a:r>
            <a:r>
              <a:rPr lang="pt-BR" dirty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2324098" y="41148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Topologia</a:t>
            </a:r>
            <a:endParaRPr lang="pt-BR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pPr lvl="1"/>
            <a:r>
              <a:rPr lang="pt-BR" dirty="0"/>
              <a:t>Q3: Que </a:t>
            </a:r>
            <a:r>
              <a:rPr lang="pt-BR" b="1" dirty="0"/>
              <a:t>mudanças</a:t>
            </a:r>
            <a:r>
              <a:rPr lang="pt-BR" dirty="0"/>
              <a:t> estão sendo realizadas </a:t>
            </a:r>
            <a:r>
              <a:rPr lang="pt-BR" b="1" dirty="0"/>
              <a:t>em paralelo </a:t>
            </a:r>
            <a:r>
              <a:rPr lang="pt-BR" dirty="0"/>
              <a:t>e quais delas estão </a:t>
            </a:r>
            <a:r>
              <a:rPr lang="pt-BR" b="1" dirty="0"/>
              <a:t>disponíveis</a:t>
            </a:r>
            <a:r>
              <a:rPr lang="pt-BR" dirty="0"/>
              <a:t> para ser incorporadas ao meu trabalho</a:t>
            </a:r>
            <a:r>
              <a:rPr lang="pt-BR" dirty="0" smtClean="0"/>
              <a:t>?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2324098" y="41148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Ramos</a:t>
            </a:r>
          </a:p>
          <a:p>
            <a:pPr algn="ctr"/>
            <a:r>
              <a:rPr lang="pt-BR" sz="4000" b="1" dirty="0" smtClean="0">
                <a:solidFill>
                  <a:srgbClr val="0070C0"/>
                </a:solidFill>
              </a:rPr>
              <a:t>Visão de Commits</a:t>
            </a:r>
            <a:endParaRPr lang="pt-BR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Globalização</a:t>
            </a:r>
          </a:p>
          <a:p>
            <a:pPr lvl="1"/>
            <a:r>
              <a:rPr lang="pt-BR" sz="2400" dirty="0" smtClean="0"/>
              <a:t>Desenvolvimento de Software também é distribuído</a:t>
            </a:r>
          </a:p>
          <a:p>
            <a:pPr lvl="1"/>
            <a:r>
              <a:rPr lang="pt-BR" sz="2400" dirty="0" smtClean="0"/>
              <a:t>Fatores de risco [</a:t>
            </a:r>
            <a:r>
              <a:rPr lang="pt-BR" sz="2400" dirty="0" err="1" smtClean="0"/>
              <a:t>Battin</a:t>
            </a:r>
            <a:r>
              <a:rPr lang="pt-BR" sz="2400" dirty="0" smtClean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i="1" dirty="0" smtClean="0"/>
              <a:t>post-hoc</a:t>
            </a:r>
            <a:r>
              <a:rPr lang="en-US" dirty="0" smtClean="0"/>
              <a:t> no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i="1" dirty="0" err="1" smtClean="0"/>
              <a:t>Jquery</a:t>
            </a:r>
            <a:endParaRPr lang="en-US" i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4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Estudo observacional</a:t>
            </a:r>
          </a:p>
          <a:p>
            <a:r>
              <a:rPr lang="pt-BR" dirty="0" smtClean="0"/>
              <a:t>Duas fases, cada uma com dois cenários</a:t>
            </a:r>
          </a:p>
          <a:p>
            <a:pPr lvl="1"/>
            <a:r>
              <a:rPr lang="pt-BR" dirty="0" smtClean="0"/>
              <a:t>Fase 1: Sem a utilização de DyeVC</a:t>
            </a:r>
          </a:p>
          <a:p>
            <a:pPr lvl="1"/>
            <a:r>
              <a:rPr lang="pt-BR" dirty="0" smtClean="0"/>
              <a:t>Fase 2: Com a utilização de DyeVC</a:t>
            </a:r>
          </a:p>
          <a:p>
            <a:pPr lvl="1"/>
            <a:r>
              <a:rPr lang="pt-BR" dirty="0" smtClean="0"/>
              <a:t>Cenário 1: Desenvolvedor</a:t>
            </a:r>
          </a:p>
          <a:p>
            <a:pPr lvl="1"/>
            <a:r>
              <a:rPr lang="pt-BR" dirty="0" smtClean="0"/>
              <a:t>Cenário 2: Administrador de repositórios</a:t>
            </a:r>
          </a:p>
        </p:txBody>
      </p: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Estudo observacional</a:t>
            </a:r>
          </a:p>
          <a:p>
            <a:r>
              <a:rPr lang="pt-BR" dirty="0" smtClean="0"/>
              <a:t>Pontos observados:</a:t>
            </a:r>
          </a:p>
          <a:p>
            <a:pPr lvl="1"/>
            <a:r>
              <a:rPr lang="pt-BR" b="1" dirty="0" smtClean="0"/>
              <a:t>Procedimentos</a:t>
            </a:r>
            <a:r>
              <a:rPr lang="pt-BR" dirty="0" smtClean="0"/>
              <a:t> seguidos para responder as questões na Fase 1</a:t>
            </a:r>
          </a:p>
          <a:p>
            <a:pPr lvl="1"/>
            <a:r>
              <a:rPr lang="pt-BR" dirty="0" smtClean="0"/>
              <a:t>Quais questões da Fase 1 </a:t>
            </a:r>
            <a:r>
              <a:rPr lang="pt-BR" b="1" dirty="0" smtClean="0"/>
              <a:t>não</a:t>
            </a:r>
            <a:r>
              <a:rPr lang="pt-BR" dirty="0" smtClean="0"/>
              <a:t> puderam ser respondidas</a:t>
            </a:r>
          </a:p>
          <a:p>
            <a:pPr lvl="1"/>
            <a:r>
              <a:rPr lang="pt-BR" dirty="0" smtClean="0"/>
              <a:t>Quais questões </a:t>
            </a:r>
            <a:r>
              <a:rPr lang="pt-BR" b="1" dirty="0" smtClean="0"/>
              <a:t>não respondidas </a:t>
            </a:r>
            <a:r>
              <a:rPr lang="pt-BR" dirty="0" smtClean="0"/>
              <a:t>na Fase 1 </a:t>
            </a:r>
            <a:r>
              <a:rPr lang="pt-BR" b="1" dirty="0" smtClean="0"/>
              <a:t>puderam</a:t>
            </a:r>
            <a:r>
              <a:rPr lang="pt-BR" dirty="0" smtClean="0"/>
              <a:t> ser respondidas na Fase 2</a:t>
            </a:r>
          </a:p>
          <a:p>
            <a:pPr lvl="1"/>
            <a:r>
              <a:rPr lang="pt-BR" b="1" dirty="0" smtClean="0"/>
              <a:t>Avaliação geral </a:t>
            </a:r>
            <a:r>
              <a:rPr lang="pt-BR" dirty="0" smtClean="0"/>
              <a:t>da abordagem</a:t>
            </a:r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Estudo observacional</a:t>
            </a:r>
          </a:p>
          <a:p>
            <a:r>
              <a:rPr lang="pt-BR" dirty="0" smtClean="0"/>
              <a:t>Resultados:</a:t>
            </a:r>
          </a:p>
          <a:p>
            <a:pPr lvl="1"/>
            <a:r>
              <a:rPr lang="pt-BR" b="1" dirty="0" smtClean="0"/>
              <a:t>Quatro </a:t>
            </a:r>
            <a:r>
              <a:rPr lang="pt-BR" dirty="0" smtClean="0"/>
              <a:t>participantes</a:t>
            </a:r>
          </a:p>
          <a:p>
            <a:pPr lvl="1"/>
            <a:r>
              <a:rPr lang="pt-BR" dirty="0" smtClean="0"/>
              <a:t>Tempo para finalizar cada cenário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23794" r="23331" b="12295"/>
          <a:stretch/>
        </p:blipFill>
        <p:spPr>
          <a:xfrm>
            <a:off x="1371600" y="3352800"/>
            <a:ext cx="6134118" cy="2913706"/>
          </a:xfrm>
          <a:prstGeom prst="rect">
            <a:avLst/>
          </a:prstGeom>
        </p:spPr>
      </p:pic>
      <p:sp>
        <p:nvSpPr>
          <p:cNvPr id="9" name="Texto explicativo em elipse 8"/>
          <p:cNvSpPr/>
          <p:nvPr/>
        </p:nvSpPr>
        <p:spPr>
          <a:xfrm>
            <a:off x="7848600" y="3401883"/>
            <a:ext cx="1219200" cy="685800"/>
          </a:xfrm>
          <a:prstGeom prst="wedgeEllipseCallout">
            <a:avLst>
              <a:gd name="adj1" fmla="val -185159"/>
              <a:gd name="adj2" fmla="val 74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636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t-BR" dirty="0"/>
              <a:t>Q4: É </a:t>
            </a:r>
            <a:r>
              <a:rPr lang="pt-BR" b="1" dirty="0"/>
              <a:t>factível computacionalmente </a:t>
            </a:r>
            <a:r>
              <a:rPr lang="pt-BR" dirty="0"/>
              <a:t>coletar informação de </a:t>
            </a:r>
            <a:r>
              <a:rPr lang="pt-BR" b="1" dirty="0"/>
              <a:t>todos os repositórios conhecidos</a:t>
            </a:r>
            <a:r>
              <a:rPr lang="pt-BR" dirty="0"/>
              <a:t>, para posterior utilização</a:t>
            </a:r>
            <a:r>
              <a:rPr lang="pt-BR" dirty="0" smtClean="0"/>
              <a:t>?</a:t>
            </a:r>
            <a:endParaRPr lang="en-US" dirty="0" smtClean="0"/>
          </a:p>
          <a:p>
            <a:r>
              <a:rPr lang="en-US" dirty="0" err="1" smtClean="0"/>
              <a:t>Repositórios</a:t>
            </a:r>
            <a:r>
              <a:rPr lang="en-US" dirty="0" smtClean="0"/>
              <a:t> </a:t>
            </a:r>
            <a:r>
              <a:rPr lang="en-US" i="1" dirty="0" smtClean="0"/>
              <a:t>open-source</a:t>
            </a:r>
          </a:p>
          <a:p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1897" r="11434" b="10301"/>
          <a:stretch/>
        </p:blipFill>
        <p:spPr>
          <a:xfrm>
            <a:off x="1042795" y="3292498"/>
            <a:ext cx="6868506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i="1" dirty="0" smtClean="0"/>
              <a:t>foreground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5632" r="15630" b="10171"/>
          <a:stretch/>
        </p:blipFill>
        <p:spPr>
          <a:xfrm>
            <a:off x="1219200" y="2209800"/>
            <a:ext cx="6588258" cy="3429000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4648200" y="4495800"/>
            <a:ext cx="1447800" cy="381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7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45442590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lipse 2"/>
          <p:cNvSpPr/>
          <p:nvPr/>
        </p:nvSpPr>
        <p:spPr>
          <a:xfrm>
            <a:off x="1371600" y="4343400"/>
            <a:ext cx="6096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81200" y="41148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Limite</a:t>
            </a:r>
            <a:r>
              <a:rPr lang="en-US" sz="1600" dirty="0" smtClean="0"/>
              <a:t> </a:t>
            </a:r>
            <a:r>
              <a:rPr lang="en-US" sz="1600" dirty="0" err="1" smtClean="0"/>
              <a:t>atual</a:t>
            </a:r>
            <a:r>
              <a:rPr lang="en-US" sz="1600" dirty="0" smtClean="0"/>
              <a:t> para Commit History ≈ 7000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i="1" dirty="0" smtClean="0"/>
              <a:t>background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9021" r="9021" b="10171"/>
          <a:stretch/>
        </p:blipFill>
        <p:spPr>
          <a:xfrm>
            <a:off x="644382" y="2209800"/>
            <a:ext cx="7855231" cy="3429000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 rot="16200000">
            <a:off x="5410200" y="5569481"/>
            <a:ext cx="304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571997" y="5950481"/>
            <a:ext cx="190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Tempo linear</a:t>
            </a:r>
            <a:endParaRPr lang="pt-BR" sz="2000" dirty="0"/>
          </a:p>
        </p:txBody>
      </p:sp>
      <p:sp>
        <p:nvSpPr>
          <p:cNvPr id="12" name="Chave esquerda 11"/>
          <p:cNvSpPr/>
          <p:nvPr/>
        </p:nvSpPr>
        <p:spPr>
          <a:xfrm rot="16200000">
            <a:off x="3337187" y="4632591"/>
            <a:ext cx="259819" cy="2209800"/>
          </a:xfrm>
          <a:prstGeom prst="leftBrace">
            <a:avLst>
              <a:gd name="adj1" fmla="val 8333"/>
              <a:gd name="adj2" fmla="val 5093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350209" y="5867400"/>
            <a:ext cx="2221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Operações mais lentas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5506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7325098"/>
              </p:ext>
            </p:extLst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86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Difícil colaboração e percepção de mudanças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1500" b="1" dirty="0" smtClean="0">
                <a:ln/>
                <a:solidFill>
                  <a:schemeClr val="accent3"/>
                </a:solidFill>
              </a:rPr>
              <a:t>?</a:t>
            </a:r>
            <a:endParaRPr lang="en-US" sz="115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"/>
    </mc:Choice>
    <mc:Fallback xmlns="">
      <p:transition spd="slow" advTm="137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endParaRPr lang="en-US" dirty="0"/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Coeficiente</a:t>
            </a:r>
            <a:r>
              <a:rPr lang="en-US" dirty="0" smtClean="0"/>
              <a:t> de Pearson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26206" r="26206" b="21533"/>
          <a:stretch/>
        </p:blipFill>
        <p:spPr>
          <a:xfrm>
            <a:off x="1332459" y="2474540"/>
            <a:ext cx="6479077" cy="24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5. </a:t>
            </a:r>
            <a:r>
              <a:rPr lang="en-US" dirty="0" err="1" smtClean="0"/>
              <a:t>Avaliação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Avaliação</a:t>
            </a:r>
            <a:r>
              <a:rPr lang="en-US" dirty="0" smtClean="0"/>
              <a:t> de </a:t>
            </a:r>
            <a:r>
              <a:rPr lang="en-US" dirty="0" err="1" smtClean="0"/>
              <a:t>eficiência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t-BR" dirty="0"/>
              <a:t>Q4: É </a:t>
            </a:r>
            <a:r>
              <a:rPr lang="pt-BR" b="1" dirty="0"/>
              <a:t>factível computacionalmente </a:t>
            </a:r>
            <a:r>
              <a:rPr lang="pt-BR" dirty="0"/>
              <a:t>coletar informação de </a:t>
            </a:r>
            <a:r>
              <a:rPr lang="pt-BR" b="1" dirty="0"/>
              <a:t>todos os repositórios conhecidos</a:t>
            </a:r>
            <a:r>
              <a:rPr lang="pt-BR" dirty="0"/>
              <a:t>, para posterior utilização</a:t>
            </a:r>
            <a:r>
              <a:rPr lang="pt-BR" dirty="0" smtClean="0"/>
              <a:t>?</a:t>
            </a:r>
            <a:endParaRPr lang="en-US" dirty="0"/>
          </a:p>
          <a:p>
            <a:r>
              <a:rPr lang="pt-BR" dirty="0" smtClean="0"/>
              <a:t>Resposta</a:t>
            </a:r>
          </a:p>
          <a:p>
            <a:pPr lvl="1"/>
            <a:r>
              <a:rPr lang="pt-BR" dirty="0" smtClean="0"/>
              <a:t>Informações coletadas de repositórios com </a:t>
            </a:r>
            <a:r>
              <a:rPr lang="pt-BR" b="1" dirty="0" smtClean="0"/>
              <a:t>diferentes tamanhos</a:t>
            </a:r>
            <a:endParaRPr lang="pt-BR" b="1" dirty="0"/>
          </a:p>
          <a:p>
            <a:pPr lvl="1"/>
            <a:r>
              <a:rPr lang="pt-BR" dirty="0" smtClean="0"/>
              <a:t>Utilização de até </a:t>
            </a:r>
            <a:r>
              <a:rPr lang="pt-BR" b="1" dirty="0" smtClean="0"/>
              <a:t>2 GB </a:t>
            </a:r>
            <a:r>
              <a:rPr lang="pt-BR" dirty="0" smtClean="0"/>
              <a:t>de memória RAM</a:t>
            </a:r>
          </a:p>
          <a:p>
            <a:pPr lvl="1"/>
            <a:r>
              <a:rPr lang="pt-BR" dirty="0" smtClean="0"/>
              <a:t>Apresentação em tempo factível</a:t>
            </a:r>
          </a:p>
          <a:p>
            <a:pPr lvl="2"/>
            <a:r>
              <a:rPr lang="pt-BR" dirty="0" smtClean="0"/>
              <a:t>Topologia em até 17 segundos</a:t>
            </a:r>
          </a:p>
          <a:p>
            <a:pPr lvl="2"/>
            <a:r>
              <a:rPr lang="pt-BR" dirty="0" smtClean="0"/>
              <a:t>Checagem de ramos rastreados em alguns segundos</a:t>
            </a:r>
          </a:p>
          <a:p>
            <a:pPr lvl="2"/>
            <a:r>
              <a:rPr lang="pt-BR" dirty="0" err="1" smtClean="0"/>
              <a:t>Commit</a:t>
            </a:r>
            <a:r>
              <a:rPr lang="pt-BR" dirty="0" smtClean="0"/>
              <a:t> </a:t>
            </a:r>
            <a:r>
              <a:rPr lang="pt-BR" dirty="0" err="1" smtClean="0"/>
              <a:t>History</a:t>
            </a:r>
            <a:r>
              <a:rPr lang="pt-BR" dirty="0" smtClean="0"/>
              <a:t> com limite aproximado de 6,5k commits</a:t>
            </a:r>
            <a:endParaRPr lang="pt-BR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71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Introdução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Trabalhos </a:t>
            </a:r>
            <a:r>
              <a:rPr lang="pt-BR" dirty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DyeVC: visão </a:t>
            </a:r>
            <a:r>
              <a:rPr lang="pt-BR" dirty="0"/>
              <a:t>geral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Avaliação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b="1" dirty="0" smtClean="0"/>
              <a:t>Conclusão</a:t>
            </a:r>
            <a:endParaRPr lang="pt-B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Índice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timing>
    <p:tnLst>
      <p:par>
        <p:cTn id="1" dur="indefinite" restart="never" nodeType="tmRoot"/>
      </p:par>
    </p:tnLst>
  </p:timing>
  <p:extLst mod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Principais contribuições</a:t>
            </a:r>
          </a:p>
          <a:p>
            <a:pPr lvl="1"/>
            <a:r>
              <a:rPr lang="pt-BR" b="1" dirty="0" smtClean="0"/>
              <a:t>Monitoramento</a:t>
            </a:r>
            <a:r>
              <a:rPr lang="pt-BR" dirty="0" smtClean="0"/>
              <a:t> e </a:t>
            </a:r>
            <a:r>
              <a:rPr lang="pt-BR" b="1" dirty="0" smtClean="0"/>
              <a:t>percepção de mudanças </a:t>
            </a:r>
            <a:r>
              <a:rPr lang="pt-BR" dirty="0" smtClean="0"/>
              <a:t>em SCVD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</a:t>
            </a:r>
            <a:r>
              <a:rPr lang="pt-BR" b="1" dirty="0" smtClean="0"/>
              <a:t>dependências</a:t>
            </a:r>
            <a:r>
              <a:rPr lang="pt-BR" dirty="0" smtClean="0"/>
              <a:t> entre clones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Coleta </a:t>
            </a:r>
            <a:r>
              <a:rPr lang="pt-BR" b="1" dirty="0" smtClean="0"/>
              <a:t>não intrusiva </a:t>
            </a:r>
            <a:r>
              <a:rPr lang="pt-BR" dirty="0" smtClean="0"/>
              <a:t>de informações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Visualização de </a:t>
            </a:r>
            <a:r>
              <a:rPr lang="pt-BR" b="1" dirty="0" smtClean="0"/>
              <a:t>diferentes níveis de detalhe</a:t>
            </a:r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Limitações</a:t>
            </a:r>
          </a:p>
          <a:p>
            <a:pPr lvl="1"/>
            <a:r>
              <a:rPr lang="pt-BR" dirty="0" smtClean="0"/>
              <a:t>Escalabilidade </a:t>
            </a:r>
            <a:r>
              <a:rPr lang="pt-BR" b="1" dirty="0" smtClean="0"/>
              <a:t>limitada</a:t>
            </a:r>
          </a:p>
          <a:p>
            <a:pPr lvl="2"/>
            <a:r>
              <a:rPr lang="pt-BR" dirty="0" smtClean="0"/>
              <a:t>Restrita a informações de </a:t>
            </a:r>
            <a:r>
              <a:rPr lang="pt-BR" b="1" dirty="0" smtClean="0"/>
              <a:t>nível 4</a:t>
            </a:r>
            <a:r>
              <a:rPr lang="pt-BR" dirty="0" smtClean="0"/>
              <a:t> (commits)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Necessidade de um </a:t>
            </a:r>
            <a:r>
              <a:rPr lang="pt-BR" b="1" dirty="0" smtClean="0"/>
              <a:t>banco de dados central</a:t>
            </a:r>
          </a:p>
          <a:p>
            <a:pPr lvl="2"/>
            <a:r>
              <a:rPr lang="pt-BR" dirty="0" smtClean="0"/>
              <a:t>Possibilidade de utilizar um </a:t>
            </a:r>
            <a:r>
              <a:rPr lang="pt-BR" b="1" dirty="0" smtClean="0"/>
              <a:t>banco diferente</a:t>
            </a:r>
          </a:p>
          <a:p>
            <a:pPr lvl="2"/>
            <a:endParaRPr lang="pt-BR" dirty="0"/>
          </a:p>
          <a:p>
            <a:pPr lvl="1"/>
            <a:r>
              <a:rPr lang="pt-BR" dirty="0" smtClean="0"/>
              <a:t>Apresentação de </a:t>
            </a:r>
            <a:r>
              <a:rPr lang="pt-BR" b="1" dirty="0" smtClean="0"/>
              <a:t>clones não mais utilizados</a:t>
            </a:r>
          </a:p>
        </p:txBody>
      </p:sp>
    </p:spTree>
    <p:extLst>
      <p:ext uri="{BB962C8B-B14F-4D97-AF65-F5344CB8AC3E}">
        <p14:creationId xmlns:p14="http://schemas.microsoft.com/office/powerpoint/2010/main" val="21792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pt-BR" dirty="0" smtClean="0"/>
              <a:t>Trabalhos futuros</a:t>
            </a:r>
          </a:p>
          <a:p>
            <a:pPr lvl="1"/>
            <a:r>
              <a:rPr lang="pt-BR" dirty="0" smtClean="0"/>
              <a:t>Agrupamento automático de commits (visualização de nível 4)</a:t>
            </a:r>
          </a:p>
          <a:p>
            <a:pPr lvl="1"/>
            <a:r>
              <a:rPr lang="pt-BR" dirty="0" smtClean="0"/>
              <a:t>Otimizações para melhorar a </a:t>
            </a:r>
            <a:r>
              <a:rPr lang="pt-BR" dirty="0" err="1" smtClean="0"/>
              <a:t>escabilidade</a:t>
            </a:r>
            <a:endParaRPr lang="pt-BR" dirty="0" smtClean="0"/>
          </a:p>
          <a:p>
            <a:pPr lvl="1"/>
            <a:r>
              <a:rPr lang="pt-BR" dirty="0" smtClean="0"/>
              <a:t>Coleta de mais </a:t>
            </a:r>
            <a:r>
              <a:rPr lang="pt-BR" dirty="0" err="1" smtClean="0"/>
              <a:t>metadados</a:t>
            </a:r>
            <a:endParaRPr lang="pt-BR" dirty="0" smtClean="0"/>
          </a:p>
          <a:p>
            <a:pPr lvl="2"/>
            <a:r>
              <a:rPr lang="pt-BR" dirty="0" smtClean="0"/>
              <a:t>Coleta de </a:t>
            </a:r>
            <a:r>
              <a:rPr lang="pt-BR" i="1" dirty="0" err="1" smtClean="0"/>
              <a:t>diff’s</a:t>
            </a:r>
            <a:r>
              <a:rPr lang="pt-BR" dirty="0" smtClean="0"/>
              <a:t> para visualização de conflitos</a:t>
            </a:r>
          </a:p>
          <a:p>
            <a:pPr lvl="2"/>
            <a:r>
              <a:rPr lang="pt-BR" dirty="0" smtClean="0"/>
              <a:t>Mineração de dados a partir das informações coletadas</a:t>
            </a:r>
          </a:p>
          <a:p>
            <a:pPr lvl="2"/>
            <a:r>
              <a:rPr lang="pt-BR" dirty="0" smtClean="0"/>
              <a:t>Apresentação de métricas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 Over Distributed Version Control Systems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</a:rPr>
              <a:t>Obrigado!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000" b="1" dirty="0"/>
              <a:t>Cristiano Machado </a:t>
            </a:r>
            <a:r>
              <a:rPr lang="pt-BR" sz="2000" b="1" dirty="0" smtClean="0"/>
              <a:t>Cesário (ccesario@is.uff.br)</a:t>
            </a:r>
            <a:endParaRPr lang="en-US" sz="2000" b="1" dirty="0"/>
          </a:p>
          <a:p>
            <a:r>
              <a:rPr lang="pt-BR" sz="1900" dirty="0" err="1"/>
              <a:t>Advisor</a:t>
            </a:r>
            <a:r>
              <a:rPr lang="pt-BR" sz="1900" dirty="0"/>
              <a:t>: Prof. </a:t>
            </a:r>
            <a:r>
              <a:rPr lang="pt-BR" sz="1900" dirty="0" err="1"/>
              <a:t>D.Sc</a:t>
            </a:r>
            <a:r>
              <a:rPr lang="pt-BR" sz="1900" dirty="0"/>
              <a:t>. Leonardo </a:t>
            </a:r>
            <a:r>
              <a:rPr lang="pt-BR" sz="1900" dirty="0" err="1"/>
              <a:t>Gresta</a:t>
            </a:r>
            <a:r>
              <a:rPr lang="pt-BR" sz="1900" dirty="0"/>
              <a:t> Paulino Murta</a:t>
            </a:r>
          </a:p>
          <a:p>
            <a:r>
              <a:rPr lang="pt-BR" sz="1400" dirty="0"/>
              <a:t>DyeVC está disponível em </a:t>
            </a:r>
            <a:r>
              <a:rPr lang="pt-BR" sz="1400" dirty="0">
                <a:solidFill>
                  <a:srgbClr val="002060"/>
                </a:solidFill>
              </a:rPr>
              <a:t>http://</a:t>
            </a:r>
            <a:r>
              <a:rPr lang="pt-BR" sz="1400" dirty="0" smtClean="0">
                <a:solidFill>
                  <a:srgbClr val="002060"/>
                </a:solidFill>
              </a:rPr>
              <a:t>gems.ic.uff.br/dyevc</a:t>
            </a:r>
            <a:endParaRPr lang="pt-B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Ramificação em SCVD (Distribuídos)</a:t>
            </a:r>
          </a:p>
          <a:p>
            <a:pPr lvl="1"/>
            <a:r>
              <a:rPr lang="pt-BR" dirty="0" smtClean="0"/>
              <a:t>Ramos rastreados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76200" y="2743200"/>
            <a:ext cx="8999169" cy="2877164"/>
            <a:chOff x="990600" y="3016822"/>
            <a:chExt cx="7493711" cy="2395847"/>
          </a:xfrm>
        </p:grpSpPr>
        <p:sp>
          <p:nvSpPr>
            <p:cNvPr id="93" name="Elipse 92"/>
            <p:cNvSpPr/>
            <p:nvPr/>
          </p:nvSpPr>
          <p:spPr>
            <a:xfrm>
              <a:off x="6654533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1887843" y="3016822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Repositório Original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5853155" y="3021828"/>
              <a:ext cx="1306072" cy="365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Clone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sp>
          <p:nvSpPr>
            <p:cNvPr id="96" name="Elipse 95"/>
            <p:cNvSpPr/>
            <p:nvPr/>
          </p:nvSpPr>
          <p:spPr>
            <a:xfrm>
              <a:off x="497951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Elipse 96"/>
            <p:cNvSpPr/>
            <p:nvPr/>
          </p:nvSpPr>
          <p:spPr>
            <a:xfrm>
              <a:off x="553988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98" name="Elipse 97"/>
            <p:cNvSpPr/>
            <p:nvPr/>
          </p:nvSpPr>
          <p:spPr>
            <a:xfrm>
              <a:off x="6100254" y="401259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Conector de seta reta 98"/>
            <p:cNvCxnSpPr>
              <a:stCxn id="97" idx="2"/>
              <a:endCxn id="96" idx="6"/>
            </p:cNvCxnSpPr>
            <p:nvPr/>
          </p:nvCxnSpPr>
          <p:spPr>
            <a:xfrm flipH="1">
              <a:off x="5284314" y="416136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/>
            <p:cNvCxnSpPr>
              <a:stCxn id="98" idx="2"/>
              <a:endCxn id="97" idx="6"/>
            </p:cNvCxnSpPr>
            <p:nvPr/>
          </p:nvCxnSpPr>
          <p:spPr>
            <a:xfrm flipH="1">
              <a:off x="5844684" y="416136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de seta reta 116"/>
            <p:cNvCxnSpPr>
              <a:stCxn id="93" idx="2"/>
              <a:endCxn id="98" idx="6"/>
            </p:cNvCxnSpPr>
            <p:nvPr/>
          </p:nvCxnSpPr>
          <p:spPr>
            <a:xfrm flipH="1">
              <a:off x="6405054" y="4161360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Elipse 117"/>
            <p:cNvSpPr/>
            <p:nvPr/>
          </p:nvSpPr>
          <p:spPr>
            <a:xfrm>
              <a:off x="2665619" y="401445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3223421" y="4016771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Conector de seta reta 119"/>
            <p:cNvCxnSpPr>
              <a:stCxn id="119" idx="2"/>
              <a:endCxn id="118" idx="6"/>
            </p:cNvCxnSpPr>
            <p:nvPr/>
          </p:nvCxnSpPr>
          <p:spPr>
            <a:xfrm flipH="1" flipV="1">
              <a:off x="2970419" y="4163220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Elipse 120"/>
            <p:cNvSpPr/>
            <p:nvPr/>
          </p:nvSpPr>
          <p:spPr>
            <a:xfrm>
              <a:off x="3781223" y="4014459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22" name="Conector de seta reta 121"/>
            <p:cNvCxnSpPr>
              <a:stCxn id="121" idx="2"/>
              <a:endCxn id="119" idx="6"/>
            </p:cNvCxnSpPr>
            <p:nvPr/>
          </p:nvCxnSpPr>
          <p:spPr>
            <a:xfrm flipH="1">
              <a:off x="3528221" y="4163220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Elipse 122"/>
            <p:cNvSpPr/>
            <p:nvPr/>
          </p:nvSpPr>
          <p:spPr>
            <a:xfrm>
              <a:off x="99060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155097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2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sp>
          <p:nvSpPr>
            <p:cNvPr id="125" name="Elipse 124"/>
            <p:cNvSpPr/>
            <p:nvPr/>
          </p:nvSpPr>
          <p:spPr>
            <a:xfrm>
              <a:off x="2111340" y="401445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3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26" name="Conector de seta reta 125"/>
            <p:cNvCxnSpPr>
              <a:stCxn id="124" idx="2"/>
              <a:endCxn id="123" idx="6"/>
            </p:cNvCxnSpPr>
            <p:nvPr/>
          </p:nvCxnSpPr>
          <p:spPr>
            <a:xfrm flipH="1">
              <a:off x="1295400" y="416322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de seta reta 126"/>
            <p:cNvCxnSpPr>
              <a:stCxn id="125" idx="2"/>
              <a:endCxn id="124" idx="6"/>
            </p:cNvCxnSpPr>
            <p:nvPr/>
          </p:nvCxnSpPr>
          <p:spPr>
            <a:xfrm flipH="1">
              <a:off x="1855770" y="416322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de seta reta 127"/>
            <p:cNvCxnSpPr>
              <a:stCxn id="118" idx="2"/>
              <a:endCxn id="125" idx="6"/>
            </p:cNvCxnSpPr>
            <p:nvPr/>
          </p:nvCxnSpPr>
          <p:spPr>
            <a:xfrm flipH="1">
              <a:off x="2416140" y="4163220"/>
              <a:ext cx="249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Elipse 128"/>
            <p:cNvSpPr/>
            <p:nvPr/>
          </p:nvSpPr>
          <p:spPr>
            <a:xfrm>
              <a:off x="6651965" y="4459375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4’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30" name="Elipse 129"/>
            <p:cNvSpPr/>
            <p:nvPr/>
          </p:nvSpPr>
          <p:spPr>
            <a:xfrm>
              <a:off x="7209767" y="4461687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5’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Conector de seta reta 130"/>
            <p:cNvCxnSpPr>
              <a:stCxn id="130" idx="2"/>
              <a:endCxn id="129" idx="6"/>
            </p:cNvCxnSpPr>
            <p:nvPr/>
          </p:nvCxnSpPr>
          <p:spPr>
            <a:xfrm flipH="1" flipV="1">
              <a:off x="6956765" y="4608136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Elipse 132"/>
            <p:cNvSpPr/>
            <p:nvPr/>
          </p:nvSpPr>
          <p:spPr>
            <a:xfrm>
              <a:off x="7767569" y="4459375"/>
              <a:ext cx="304800" cy="297521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6’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Conector de seta reta 133"/>
            <p:cNvCxnSpPr>
              <a:stCxn id="133" idx="2"/>
              <a:endCxn id="130" idx="6"/>
            </p:cNvCxnSpPr>
            <p:nvPr/>
          </p:nvCxnSpPr>
          <p:spPr>
            <a:xfrm flipH="1">
              <a:off x="7514567" y="4608136"/>
              <a:ext cx="253002" cy="23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de seta reta 137"/>
            <p:cNvCxnSpPr>
              <a:stCxn id="129" idx="2"/>
              <a:endCxn id="98" idx="5"/>
            </p:cNvCxnSpPr>
            <p:nvPr/>
          </p:nvCxnSpPr>
          <p:spPr>
            <a:xfrm flipH="1" flipV="1">
              <a:off x="6360417" y="4266549"/>
              <a:ext cx="291548" cy="3415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tângulo 139"/>
            <p:cNvSpPr/>
            <p:nvPr/>
          </p:nvSpPr>
          <p:spPr>
            <a:xfrm>
              <a:off x="3552623" y="3395207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ector de seta reta 140"/>
            <p:cNvCxnSpPr>
              <a:stCxn id="140" idx="2"/>
              <a:endCxn id="121" idx="0"/>
            </p:cNvCxnSpPr>
            <p:nvPr/>
          </p:nvCxnSpPr>
          <p:spPr>
            <a:xfrm>
              <a:off x="3933623" y="3760571"/>
              <a:ext cx="0" cy="2538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tângulo 141"/>
            <p:cNvSpPr/>
            <p:nvPr/>
          </p:nvSpPr>
          <p:spPr>
            <a:xfrm>
              <a:off x="6419446" y="340217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Conector de seta reta 142"/>
            <p:cNvCxnSpPr>
              <a:stCxn id="142" idx="2"/>
              <a:endCxn id="93" idx="0"/>
            </p:cNvCxnSpPr>
            <p:nvPr/>
          </p:nvCxnSpPr>
          <p:spPr>
            <a:xfrm>
              <a:off x="6800446" y="3767539"/>
              <a:ext cx="6487" cy="2450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tângulo 143"/>
            <p:cNvSpPr/>
            <p:nvPr/>
          </p:nvSpPr>
          <p:spPr>
            <a:xfrm>
              <a:off x="7367946" y="5047305"/>
              <a:ext cx="1116365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origin</a:t>
              </a:r>
              <a:r>
                <a:rPr lang="pt-BR" sz="1600" dirty="0" smtClean="0">
                  <a:solidFill>
                    <a:schemeClr val="tx1"/>
                  </a:solidFill>
                </a:rPr>
                <a:t>/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master</a:t>
              </a:r>
              <a:endParaRPr lang="pt-BR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Conector de seta reta 144"/>
            <p:cNvCxnSpPr>
              <a:stCxn id="144" idx="0"/>
              <a:endCxn id="133" idx="4"/>
            </p:cNvCxnSpPr>
            <p:nvPr/>
          </p:nvCxnSpPr>
          <p:spPr>
            <a:xfrm flipH="1" flipV="1">
              <a:off x="7919969" y="4756896"/>
              <a:ext cx="6160" cy="290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 flipH="1">
              <a:off x="4857521" y="3054425"/>
              <a:ext cx="1" cy="223094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eta para a direita 12"/>
          <p:cNvSpPr/>
          <p:nvPr/>
        </p:nvSpPr>
        <p:spPr>
          <a:xfrm>
            <a:off x="6781800" y="5181600"/>
            <a:ext cx="762974" cy="43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3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Ramificação em SCVD (Distribuídos)</a:t>
            </a:r>
          </a:p>
          <a:p>
            <a:pPr lvl="1"/>
            <a:r>
              <a:rPr lang="pt-BR" dirty="0" smtClean="0"/>
              <a:t>Ramos anônimos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7" name="Grupo 6"/>
          <p:cNvGrpSpPr/>
          <p:nvPr/>
        </p:nvGrpSpPr>
        <p:grpSpPr>
          <a:xfrm>
            <a:off x="3008719" y="2569484"/>
            <a:ext cx="3126557" cy="2404831"/>
            <a:chOff x="762000" y="1426725"/>
            <a:chExt cx="1985910" cy="1527488"/>
          </a:xfrm>
        </p:grpSpPr>
        <p:sp>
          <p:nvSpPr>
            <p:cNvPr id="10" name="Elipse 9"/>
            <p:cNvSpPr/>
            <p:nvPr/>
          </p:nvSpPr>
          <p:spPr>
            <a:xfrm>
              <a:off x="76200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Elipse 21"/>
            <p:cNvSpPr/>
            <p:nvPr/>
          </p:nvSpPr>
          <p:spPr>
            <a:xfrm>
              <a:off x="132237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1882740" y="2064679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de seta reta 16"/>
            <p:cNvCxnSpPr>
              <a:stCxn id="22" idx="2"/>
              <a:endCxn id="10" idx="6"/>
            </p:cNvCxnSpPr>
            <p:nvPr/>
          </p:nvCxnSpPr>
          <p:spPr>
            <a:xfrm flipH="1">
              <a:off x="1066800" y="221344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23" idx="2"/>
              <a:endCxn id="22" idx="6"/>
            </p:cNvCxnSpPr>
            <p:nvPr/>
          </p:nvCxnSpPr>
          <p:spPr>
            <a:xfrm flipH="1">
              <a:off x="1627170" y="2213440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tângulo 48"/>
            <p:cNvSpPr/>
            <p:nvPr/>
          </p:nvSpPr>
          <p:spPr>
            <a:xfrm>
              <a:off x="1654140" y="1426725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Conector de seta reta 50"/>
            <p:cNvCxnSpPr>
              <a:stCxn id="49" idx="2"/>
              <a:endCxn id="23" idx="0"/>
            </p:cNvCxnSpPr>
            <p:nvPr/>
          </p:nvCxnSpPr>
          <p:spPr>
            <a:xfrm>
              <a:off x="2035140" y="1792089"/>
              <a:ext cx="0" cy="2725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ipse 63"/>
            <p:cNvSpPr/>
            <p:nvPr/>
          </p:nvSpPr>
          <p:spPr>
            <a:xfrm>
              <a:off x="1882740" y="2656692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4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Conector de seta reta 64"/>
            <p:cNvCxnSpPr>
              <a:stCxn id="64" idx="2"/>
              <a:endCxn id="22" idx="4"/>
            </p:cNvCxnSpPr>
            <p:nvPr/>
          </p:nvCxnSpPr>
          <p:spPr>
            <a:xfrm flipH="1" flipV="1">
              <a:off x="1474770" y="2362200"/>
              <a:ext cx="407970" cy="4432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ipse 67"/>
            <p:cNvSpPr/>
            <p:nvPr/>
          </p:nvSpPr>
          <p:spPr>
            <a:xfrm>
              <a:off x="2443110" y="2656692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69" name="Conector de seta reta 68"/>
            <p:cNvCxnSpPr>
              <a:stCxn id="68" idx="2"/>
              <a:endCxn id="64" idx="6"/>
            </p:cNvCxnSpPr>
            <p:nvPr/>
          </p:nvCxnSpPr>
          <p:spPr>
            <a:xfrm flipH="1">
              <a:off x="2187540" y="2805453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eta para a direita 7"/>
          <p:cNvSpPr/>
          <p:nvPr/>
        </p:nvSpPr>
        <p:spPr>
          <a:xfrm rot="19163733">
            <a:off x="4116737" y="5017507"/>
            <a:ext cx="766749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9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orma livre 91"/>
          <p:cNvSpPr/>
          <p:nvPr/>
        </p:nvSpPr>
        <p:spPr>
          <a:xfrm rot="5204439">
            <a:off x="2144439" y="4504829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158329" y="4590494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Forma livre 94"/>
          <p:cNvSpPr/>
          <p:nvPr/>
        </p:nvSpPr>
        <p:spPr>
          <a:xfrm rot="5204439">
            <a:off x="2961808" y="4534825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2975697" y="4620491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6847" y="4513729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Forma livre 105"/>
          <p:cNvSpPr/>
          <p:nvPr/>
        </p:nvSpPr>
        <p:spPr>
          <a:xfrm rot="1585107">
            <a:off x="3708167" y="3889569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Forma livre 106"/>
          <p:cNvSpPr/>
          <p:nvPr/>
        </p:nvSpPr>
        <p:spPr>
          <a:xfrm rot="1585107" flipH="1" flipV="1">
            <a:off x="3845541" y="3954583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2228" y="3251194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278172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Xavier </a:t>
            </a:r>
            <a:r>
              <a:rPr lang="pt-BR" sz="1200" b="1" dirty="0" err="1" smtClean="0"/>
              <a:t>Institute</a:t>
            </a:r>
            <a:endParaRPr lang="pt-BR" sz="12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4834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513016" y="5045877"/>
            <a:ext cx="623101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de seta reta 139"/>
          <p:cNvCxnSpPr/>
          <p:nvPr/>
        </p:nvCxnSpPr>
        <p:spPr>
          <a:xfrm>
            <a:off x="4034256" y="2603122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4157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>
            <a:endCxn id="141" idx="0"/>
          </p:cNvCxnSpPr>
          <p:nvPr/>
        </p:nvCxnSpPr>
        <p:spPr>
          <a:xfrm flipH="1">
            <a:off x="1730000" y="4023537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Wolverine</a:t>
            </a:r>
            <a:endParaRPr lang="pt-BR" sz="12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895745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Beast</a:t>
            </a:r>
            <a:endParaRPr lang="pt-BR" sz="12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Cyclops</a:t>
            </a:r>
            <a:endParaRPr lang="pt-BR" sz="12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66004" y="375525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Professor Xavier</a:t>
            </a:r>
            <a:endParaRPr lang="pt-BR" sz="12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Nightcrawler</a:t>
            </a:r>
            <a:endParaRPr lang="pt-BR" sz="1200" b="1" dirty="0"/>
          </a:p>
        </p:txBody>
      </p:sp>
      <p:sp>
        <p:nvSpPr>
          <p:cNvPr id="151" name="CaixaDeTexto 150"/>
          <p:cNvSpPr txBox="1"/>
          <p:nvPr/>
        </p:nvSpPr>
        <p:spPr>
          <a:xfrm>
            <a:off x="3422188" y="3683242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Storm</a:t>
            </a:r>
            <a:endParaRPr lang="pt-BR" sz="12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Gambit</a:t>
            </a:r>
            <a:endParaRPr lang="pt-BR" sz="12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Rogue</a:t>
            </a:r>
            <a:endParaRPr lang="pt-BR" sz="12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838012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Jean Gray</a:t>
            </a:r>
            <a:endParaRPr lang="pt-BR" sz="12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702108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Mystique</a:t>
            </a:r>
            <a:endParaRPr lang="pt-BR" sz="12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434918" y="40042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610029" y="40084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027577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3917972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1" name="Forma livre 170"/>
          <p:cNvSpPr/>
          <p:nvPr/>
        </p:nvSpPr>
        <p:spPr>
          <a:xfrm>
            <a:off x="6063655" y="3863262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867455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0296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</a:t>
            </a:r>
            <a:endParaRPr lang="pt-BR" dirty="0"/>
          </a:p>
        </p:txBody>
      </p:sp>
      <p:sp>
        <p:nvSpPr>
          <p:cNvPr id="91" name="CaixaDeTexto 90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88" name="Forma livre 87"/>
          <p:cNvSpPr/>
          <p:nvPr/>
        </p:nvSpPr>
        <p:spPr>
          <a:xfrm>
            <a:off x="5672071" y="3654181"/>
            <a:ext cx="299445" cy="2096856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Forma livre 93"/>
          <p:cNvSpPr/>
          <p:nvPr/>
        </p:nvSpPr>
        <p:spPr>
          <a:xfrm>
            <a:off x="5415505" y="3594763"/>
            <a:ext cx="452154" cy="2064194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8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11" grpId="0" animBg="1"/>
      <p:bldP spid="112" grpId="0" animBg="1"/>
      <p:bldP spid="124" grpId="0" animBg="1"/>
      <p:bldP spid="125" grpId="0" animBg="1"/>
      <p:bldP spid="126" grpId="0" animBg="1"/>
      <p:bldP spid="127" grpId="0" animBg="1"/>
      <p:bldP spid="128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Uso crescente de </a:t>
            </a:r>
            <a:r>
              <a:rPr lang="pt-BR" dirty="0" smtClean="0"/>
              <a:t>Sistemas de Controle de Versão Distribuídos (SCVD)</a:t>
            </a:r>
          </a:p>
          <a:p>
            <a:pPr lvl="1"/>
            <a:r>
              <a:rPr lang="pt-BR" dirty="0" smtClean="0"/>
              <a:t>Proliferação de </a:t>
            </a:r>
            <a:br>
              <a:rPr lang="pt-BR" dirty="0" smtClean="0"/>
            </a:br>
            <a:r>
              <a:rPr lang="pt-BR" dirty="0" smtClean="0"/>
              <a:t>ramos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1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Posição dos Nós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70</a:t>
            </a:fld>
            <a:endParaRPr lang="en-US" noProof="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302568" y="1828800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7" name="Elipse 6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to 2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Elipse 29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3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Elipse 32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Elipse 34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reto 16"/>
            <p:cNvCxnSpPr>
              <a:stCxn id="28" idx="2"/>
              <a:endCxn id="7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>
              <a:stCxn id="30" idx="2"/>
              <a:endCxn id="28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>
              <a:stCxn id="32" idx="2"/>
              <a:endCxn id="30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>
              <a:stCxn id="33" idx="2"/>
              <a:endCxn id="30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>
              <a:stCxn id="35" idx="2"/>
              <a:endCxn id="32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>
              <a:stCxn id="34" idx="2"/>
              <a:endCxn id="33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>
              <a:stCxn id="37" idx="2"/>
              <a:endCxn id="34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>
              <a:stCxn id="37" idx="3"/>
              <a:endCxn id="35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1337157" y="3151105"/>
            <a:ext cx="6538864" cy="986561"/>
            <a:chOff x="1066768" y="2178856"/>
            <a:chExt cx="6538864" cy="986561"/>
          </a:xfrm>
          <a:solidFill>
            <a:schemeClr val="bg1"/>
          </a:solidFill>
        </p:grpSpPr>
        <p:sp>
          <p:nvSpPr>
            <p:cNvPr id="65" name="Elipse 64"/>
            <p:cNvSpPr/>
            <p:nvPr/>
          </p:nvSpPr>
          <p:spPr>
            <a:xfrm>
              <a:off x="1066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1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reto 65"/>
            <p:cNvCxnSpPr/>
            <p:nvPr/>
          </p:nvCxnSpPr>
          <p:spPr>
            <a:xfrm>
              <a:off x="1071709" y="3144869"/>
              <a:ext cx="1711668" cy="2054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ipse 66"/>
            <p:cNvSpPr/>
            <p:nvPr/>
          </p:nvSpPr>
          <p:spPr>
            <a:xfrm>
              <a:off x="19535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2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Elipse 67"/>
            <p:cNvSpPr/>
            <p:nvPr/>
          </p:nvSpPr>
          <p:spPr>
            <a:xfrm>
              <a:off x="2840368" y="2178856"/>
              <a:ext cx="360000" cy="36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bg1"/>
                  </a:solidFill>
                </a:rPr>
                <a:t>3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Elipse 68"/>
            <p:cNvSpPr/>
            <p:nvPr/>
          </p:nvSpPr>
          <p:spPr>
            <a:xfrm>
              <a:off x="3727168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4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Elipse 69"/>
            <p:cNvSpPr/>
            <p:nvPr/>
          </p:nvSpPr>
          <p:spPr>
            <a:xfrm>
              <a:off x="46139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5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Elipse 70"/>
            <p:cNvSpPr/>
            <p:nvPr/>
          </p:nvSpPr>
          <p:spPr>
            <a:xfrm>
              <a:off x="5500768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6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Elipse 71"/>
            <p:cNvSpPr/>
            <p:nvPr/>
          </p:nvSpPr>
          <p:spPr>
            <a:xfrm>
              <a:off x="6400800" y="2688000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7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Elipse 72"/>
            <p:cNvSpPr/>
            <p:nvPr/>
          </p:nvSpPr>
          <p:spPr>
            <a:xfrm>
              <a:off x="7245632" y="2178856"/>
              <a:ext cx="360000" cy="360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pt-BR" b="1" dirty="0" smtClean="0">
                  <a:solidFill>
                    <a:schemeClr val="tx1"/>
                  </a:solidFill>
                </a:rPr>
                <a:t>8</a:t>
              </a:r>
              <a:endParaRPr lang="pt-BR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Conector reto 73"/>
            <p:cNvCxnSpPr>
              <a:stCxn id="67" idx="2"/>
              <a:endCxn id="65" idx="6"/>
            </p:cNvCxnSpPr>
            <p:nvPr/>
          </p:nvCxnSpPr>
          <p:spPr>
            <a:xfrm flipH="1">
              <a:off x="14267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>
              <a:stCxn id="68" idx="2"/>
              <a:endCxn id="67" idx="6"/>
            </p:cNvCxnSpPr>
            <p:nvPr/>
          </p:nvCxnSpPr>
          <p:spPr>
            <a:xfrm flipH="1">
              <a:off x="23135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>
              <a:stCxn id="69" idx="2"/>
              <a:endCxn id="68" idx="5"/>
            </p:cNvCxnSpPr>
            <p:nvPr/>
          </p:nvCxnSpPr>
          <p:spPr>
            <a:xfrm flipH="1" flipV="1">
              <a:off x="3147647" y="2486135"/>
              <a:ext cx="579521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>
              <a:stCxn id="70" idx="2"/>
              <a:endCxn id="68" idx="6"/>
            </p:cNvCxnSpPr>
            <p:nvPr/>
          </p:nvCxnSpPr>
          <p:spPr>
            <a:xfrm flipH="1">
              <a:off x="3200368" y="2358856"/>
              <a:ext cx="14136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>
              <a:stCxn id="72" idx="2"/>
              <a:endCxn id="69" idx="6"/>
            </p:cNvCxnSpPr>
            <p:nvPr/>
          </p:nvCxnSpPr>
          <p:spPr>
            <a:xfrm flipH="1">
              <a:off x="4087168" y="2868000"/>
              <a:ext cx="2313632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>
              <a:stCxn id="71" idx="2"/>
              <a:endCxn id="70" idx="6"/>
            </p:cNvCxnSpPr>
            <p:nvPr/>
          </p:nvCxnSpPr>
          <p:spPr>
            <a:xfrm flipH="1">
              <a:off x="4973968" y="2358856"/>
              <a:ext cx="5268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>
              <a:stCxn id="73" idx="2"/>
              <a:endCxn id="71" idx="6"/>
            </p:cNvCxnSpPr>
            <p:nvPr/>
          </p:nvCxnSpPr>
          <p:spPr>
            <a:xfrm flipH="1">
              <a:off x="5860768" y="2358856"/>
              <a:ext cx="1384864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>
              <a:stCxn id="73" idx="3"/>
              <a:endCxn id="72" idx="6"/>
            </p:cNvCxnSpPr>
            <p:nvPr/>
          </p:nvCxnSpPr>
          <p:spPr>
            <a:xfrm flipH="1">
              <a:off x="6760800" y="2486135"/>
              <a:ext cx="537553" cy="38186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aixaDeTexto 81"/>
          <p:cNvSpPr txBox="1"/>
          <p:nvPr/>
        </p:nvSpPr>
        <p:spPr>
          <a:xfrm>
            <a:off x="1926389" y="2971800"/>
            <a:ext cx="1080000" cy="14400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r>
              <a:rPr lang="pt-BR" sz="1400" b="1" dirty="0" smtClean="0"/>
              <a:t>Predecessor</a:t>
            </a:r>
            <a:endParaRPr lang="pt-BR" sz="1400" b="1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3880736" y="4107035"/>
            <a:ext cx="1599048" cy="3077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pt-BR" sz="1400" b="1" dirty="0" smtClean="0"/>
              <a:t>Sucessores</a:t>
            </a:r>
            <a:endParaRPr lang="pt-BR" sz="1400" b="1" dirty="0"/>
          </a:p>
        </p:txBody>
      </p:sp>
      <p:sp>
        <p:nvSpPr>
          <p:cNvPr id="85" name="Elipse 84"/>
          <p:cNvSpPr/>
          <p:nvPr/>
        </p:nvSpPr>
        <p:spPr>
          <a:xfrm>
            <a:off x="1337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1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86" name="Conector reto 85"/>
          <p:cNvCxnSpPr/>
          <p:nvPr/>
        </p:nvCxnSpPr>
        <p:spPr>
          <a:xfrm>
            <a:off x="1342098" y="5801009"/>
            <a:ext cx="1711668" cy="2054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/>
          <p:cNvSpPr/>
          <p:nvPr/>
        </p:nvSpPr>
        <p:spPr>
          <a:xfrm>
            <a:off x="22239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2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1107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3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89" name="Elipse 88"/>
          <p:cNvSpPr/>
          <p:nvPr/>
        </p:nvSpPr>
        <p:spPr>
          <a:xfrm>
            <a:off x="3997557" y="534414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4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48843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5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5771157" y="48349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6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3" name="Elipse 92"/>
          <p:cNvSpPr/>
          <p:nvPr/>
        </p:nvSpPr>
        <p:spPr>
          <a:xfrm>
            <a:off x="6636600" y="4834996"/>
            <a:ext cx="360000" cy="360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8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94" name="Conector reto 93"/>
          <p:cNvCxnSpPr>
            <a:stCxn id="87" idx="2"/>
            <a:endCxn id="85" idx="6"/>
          </p:cNvCxnSpPr>
          <p:nvPr/>
        </p:nvCxnSpPr>
        <p:spPr>
          <a:xfrm flipH="1">
            <a:off x="16971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stCxn id="88" idx="2"/>
            <a:endCxn id="87" idx="6"/>
          </p:cNvCxnSpPr>
          <p:nvPr/>
        </p:nvCxnSpPr>
        <p:spPr>
          <a:xfrm flipH="1">
            <a:off x="25839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/>
          <p:cNvCxnSpPr>
            <a:stCxn id="89" idx="2"/>
            <a:endCxn id="88" idx="5"/>
          </p:cNvCxnSpPr>
          <p:nvPr/>
        </p:nvCxnSpPr>
        <p:spPr>
          <a:xfrm flipH="1" flipV="1">
            <a:off x="3418036" y="5142275"/>
            <a:ext cx="579521" cy="38186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>
            <a:stCxn id="90" idx="2"/>
            <a:endCxn id="88" idx="6"/>
          </p:cNvCxnSpPr>
          <p:nvPr/>
        </p:nvCxnSpPr>
        <p:spPr>
          <a:xfrm flipH="1">
            <a:off x="3470757" y="5014996"/>
            <a:ext cx="14136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/>
          <p:cNvCxnSpPr>
            <a:stCxn id="107" idx="2"/>
            <a:endCxn id="89" idx="6"/>
          </p:cNvCxnSpPr>
          <p:nvPr/>
        </p:nvCxnSpPr>
        <p:spPr>
          <a:xfrm flipH="1">
            <a:off x="4357557" y="5513207"/>
            <a:ext cx="3158464" cy="1093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/>
          <p:cNvCxnSpPr>
            <a:stCxn id="91" idx="2"/>
            <a:endCxn id="90" idx="6"/>
          </p:cNvCxnSpPr>
          <p:nvPr/>
        </p:nvCxnSpPr>
        <p:spPr>
          <a:xfrm flipH="1">
            <a:off x="5244357" y="5014996"/>
            <a:ext cx="52680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/>
          <p:cNvCxnSpPr>
            <a:stCxn id="93" idx="2"/>
            <a:endCxn id="91" idx="6"/>
          </p:cNvCxnSpPr>
          <p:nvPr/>
        </p:nvCxnSpPr>
        <p:spPr>
          <a:xfrm flipH="1">
            <a:off x="6131157" y="5014996"/>
            <a:ext cx="505443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ipse 106"/>
          <p:cNvSpPr/>
          <p:nvPr/>
        </p:nvSpPr>
        <p:spPr>
          <a:xfrm>
            <a:off x="7516021" y="533320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7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111" name="Conector reto 110"/>
          <p:cNvCxnSpPr>
            <a:stCxn id="93" idx="6"/>
            <a:endCxn id="107" idx="1"/>
          </p:cNvCxnSpPr>
          <p:nvPr/>
        </p:nvCxnSpPr>
        <p:spPr>
          <a:xfrm>
            <a:off x="6996600" y="5014996"/>
            <a:ext cx="572142" cy="370932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noProof="0" smtClean="0"/>
              <a:t>Cristiano M. Cesário</a:t>
            </a:r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Awareness Over Distributed Version Control Systems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71</a:t>
            </a:fld>
            <a:endParaRPr lang="en-US" noProof="0" dirty="0"/>
          </a:p>
        </p:txBody>
      </p:sp>
      <p:sp>
        <p:nvSpPr>
          <p:cNvPr id="205" name="Elipse 204"/>
          <p:cNvSpPr/>
          <p:nvPr/>
        </p:nvSpPr>
        <p:spPr>
          <a:xfrm>
            <a:off x="9621241" y="2041839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A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6" name="Elipse 205"/>
          <p:cNvSpPr/>
          <p:nvPr/>
        </p:nvSpPr>
        <p:spPr>
          <a:xfrm>
            <a:off x="9113294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/>
          <p:nvPr/>
        </p:nvSpPr>
        <p:spPr>
          <a:xfrm>
            <a:off x="8621040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M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8" name="Elipse 207"/>
          <p:cNvSpPr/>
          <p:nvPr/>
        </p:nvSpPr>
        <p:spPr>
          <a:xfrm>
            <a:off x="8089479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09" name="Elipse 208"/>
          <p:cNvSpPr/>
          <p:nvPr/>
        </p:nvSpPr>
        <p:spPr>
          <a:xfrm>
            <a:off x="7596715" y="2044322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0" name="Elipse 209"/>
          <p:cNvSpPr/>
          <p:nvPr/>
        </p:nvSpPr>
        <p:spPr>
          <a:xfrm>
            <a:off x="7072588" y="3016604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1" name="Elipse 210"/>
          <p:cNvSpPr/>
          <p:nvPr/>
        </p:nvSpPr>
        <p:spPr>
          <a:xfrm>
            <a:off x="6558679" y="2560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2" name="Elipse 211"/>
          <p:cNvSpPr/>
          <p:nvPr/>
        </p:nvSpPr>
        <p:spPr>
          <a:xfrm>
            <a:off x="5520716" y="30173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3" name="Elipse 212"/>
          <p:cNvSpPr/>
          <p:nvPr/>
        </p:nvSpPr>
        <p:spPr>
          <a:xfrm>
            <a:off x="4511123" y="2041839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4" name="Elipse 213"/>
          <p:cNvSpPr/>
          <p:nvPr/>
        </p:nvSpPr>
        <p:spPr>
          <a:xfrm>
            <a:off x="3017118" y="2030463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S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5" name="Elipse 214"/>
          <p:cNvSpPr/>
          <p:nvPr/>
        </p:nvSpPr>
        <p:spPr>
          <a:xfrm>
            <a:off x="6057103" y="3505200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B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16" name="Elipse 215"/>
          <p:cNvSpPr/>
          <p:nvPr/>
        </p:nvSpPr>
        <p:spPr>
          <a:xfrm>
            <a:off x="5028874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17" name="Conector de seta reta 216"/>
          <p:cNvCxnSpPr>
            <a:stCxn id="205" idx="2"/>
            <a:endCxn id="206" idx="6"/>
          </p:cNvCxnSpPr>
          <p:nvPr/>
        </p:nvCxnSpPr>
        <p:spPr>
          <a:xfrm flipH="1">
            <a:off x="9372543" y="2171464"/>
            <a:ext cx="2486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de seta reta 217"/>
          <p:cNvCxnSpPr>
            <a:stCxn id="206" idx="2"/>
            <a:endCxn id="207" idx="6"/>
          </p:cNvCxnSpPr>
          <p:nvPr/>
        </p:nvCxnSpPr>
        <p:spPr>
          <a:xfrm flipH="1">
            <a:off x="8880289" y="2171464"/>
            <a:ext cx="233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207" idx="3"/>
            <a:endCxn id="208" idx="6"/>
          </p:cNvCxnSpPr>
          <p:nvPr/>
        </p:nvCxnSpPr>
        <p:spPr>
          <a:xfrm flipH="1">
            <a:off x="8348728" y="2263122"/>
            <a:ext cx="310278" cy="8831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ector de seta reta 219"/>
          <p:cNvCxnSpPr>
            <a:stCxn id="208" idx="2"/>
            <a:endCxn id="210" idx="6"/>
          </p:cNvCxnSpPr>
          <p:nvPr/>
        </p:nvCxnSpPr>
        <p:spPr>
          <a:xfrm flipH="1">
            <a:off x="7331837" y="3146229"/>
            <a:ext cx="757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209" idx="3"/>
            <a:endCxn id="211" idx="6"/>
          </p:cNvCxnSpPr>
          <p:nvPr/>
        </p:nvCxnSpPr>
        <p:spPr>
          <a:xfrm flipH="1">
            <a:off x="6817928" y="2265605"/>
            <a:ext cx="816753" cy="4241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de seta reta 221"/>
          <p:cNvCxnSpPr>
            <a:stCxn id="210" idx="2"/>
            <a:endCxn id="212" idx="6"/>
          </p:cNvCxnSpPr>
          <p:nvPr/>
        </p:nvCxnSpPr>
        <p:spPr>
          <a:xfrm flipH="1">
            <a:off x="5779965" y="3146229"/>
            <a:ext cx="1292623" cy="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207" idx="2"/>
            <a:endCxn id="209" idx="6"/>
          </p:cNvCxnSpPr>
          <p:nvPr/>
        </p:nvCxnSpPr>
        <p:spPr>
          <a:xfrm flipH="1">
            <a:off x="7855964" y="2171464"/>
            <a:ext cx="765076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de seta reta 223"/>
          <p:cNvCxnSpPr>
            <a:stCxn id="209" idx="2"/>
            <a:endCxn id="213" idx="6"/>
          </p:cNvCxnSpPr>
          <p:nvPr/>
        </p:nvCxnSpPr>
        <p:spPr>
          <a:xfrm flipH="1" flipV="1">
            <a:off x="4770372" y="2171464"/>
            <a:ext cx="2826343" cy="2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213" idx="2"/>
            <a:endCxn id="214" idx="6"/>
          </p:cNvCxnSpPr>
          <p:nvPr/>
        </p:nvCxnSpPr>
        <p:spPr>
          <a:xfrm flipH="1" flipV="1">
            <a:off x="3276367" y="2160088"/>
            <a:ext cx="1234756" cy="113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de seta reta 225"/>
          <p:cNvCxnSpPr>
            <a:stCxn id="212" idx="2"/>
            <a:endCxn id="214" idx="5"/>
          </p:cNvCxnSpPr>
          <p:nvPr/>
        </p:nvCxnSpPr>
        <p:spPr>
          <a:xfrm flipH="1" flipV="1">
            <a:off x="3238401" y="2251746"/>
            <a:ext cx="2282315" cy="895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ipse 226"/>
          <p:cNvSpPr/>
          <p:nvPr/>
        </p:nvSpPr>
        <p:spPr>
          <a:xfrm>
            <a:off x="4012481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8" name="Elipse 227"/>
          <p:cNvSpPr/>
          <p:nvPr/>
        </p:nvSpPr>
        <p:spPr>
          <a:xfrm>
            <a:off x="3499926" y="3505200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29" name="Elipse 228"/>
          <p:cNvSpPr/>
          <p:nvPr/>
        </p:nvSpPr>
        <p:spPr>
          <a:xfrm>
            <a:off x="1475079" y="3494887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0" name="Conector de seta reta 229"/>
          <p:cNvCxnSpPr>
            <a:stCxn id="215" idx="2"/>
            <a:endCxn id="216" idx="6"/>
          </p:cNvCxnSpPr>
          <p:nvPr/>
        </p:nvCxnSpPr>
        <p:spPr>
          <a:xfrm flipH="1">
            <a:off x="5288123" y="3634825"/>
            <a:ext cx="7689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de seta reta 230"/>
          <p:cNvCxnSpPr>
            <a:stCxn id="216" idx="2"/>
            <a:endCxn id="227" idx="6"/>
          </p:cNvCxnSpPr>
          <p:nvPr/>
        </p:nvCxnSpPr>
        <p:spPr>
          <a:xfrm flipH="1">
            <a:off x="4271730" y="3634825"/>
            <a:ext cx="7571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de seta reta 231"/>
          <p:cNvCxnSpPr>
            <a:stCxn id="227" idx="2"/>
            <a:endCxn id="228" idx="6"/>
          </p:cNvCxnSpPr>
          <p:nvPr/>
        </p:nvCxnSpPr>
        <p:spPr>
          <a:xfrm flipH="1">
            <a:off x="3759175" y="3634825"/>
            <a:ext cx="2533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Conector de seta reta 232"/>
          <p:cNvCxnSpPr>
            <a:stCxn id="228" idx="2"/>
            <a:endCxn id="229" idx="6"/>
          </p:cNvCxnSpPr>
          <p:nvPr/>
        </p:nvCxnSpPr>
        <p:spPr>
          <a:xfrm flipH="1" flipV="1">
            <a:off x="1734328" y="3624512"/>
            <a:ext cx="1765598" cy="10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Elipse 233"/>
          <p:cNvSpPr/>
          <p:nvPr/>
        </p:nvSpPr>
        <p:spPr>
          <a:xfrm>
            <a:off x="2481711" y="40079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35" name="Conector de seta reta 234"/>
          <p:cNvCxnSpPr>
            <a:stCxn id="216" idx="3"/>
            <a:endCxn id="234" idx="6"/>
          </p:cNvCxnSpPr>
          <p:nvPr/>
        </p:nvCxnSpPr>
        <p:spPr>
          <a:xfrm flipH="1">
            <a:off x="2740960" y="3726483"/>
            <a:ext cx="2325880" cy="4110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ector de seta reta 235"/>
          <p:cNvCxnSpPr>
            <a:stCxn id="234" idx="2"/>
            <a:endCxn id="229" idx="5"/>
          </p:cNvCxnSpPr>
          <p:nvPr/>
        </p:nvCxnSpPr>
        <p:spPr>
          <a:xfrm flipH="1" flipV="1">
            <a:off x="1696362" y="3716170"/>
            <a:ext cx="785349" cy="421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Elipse 236"/>
          <p:cNvSpPr/>
          <p:nvPr/>
        </p:nvSpPr>
        <p:spPr>
          <a:xfrm>
            <a:off x="1979335" y="4465151"/>
            <a:ext cx="259249" cy="2592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C</a:t>
            </a:r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/>
          <p:nvPr/>
        </p:nvSpPr>
        <p:spPr>
          <a:xfrm>
            <a:off x="994202" y="4465151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/>
          <p:nvPr/>
        </p:nvSpPr>
        <p:spPr>
          <a:xfrm>
            <a:off x="483127" y="2035636"/>
            <a:ext cx="259249" cy="25924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b="1" dirty="0">
              <a:solidFill>
                <a:schemeClr val="tx1"/>
              </a:solidFill>
            </a:endParaRPr>
          </a:p>
        </p:txBody>
      </p:sp>
      <p:cxnSp>
        <p:nvCxnSpPr>
          <p:cNvPr id="240" name="Conector de seta reta 239"/>
          <p:cNvCxnSpPr>
            <a:stCxn id="237" idx="2"/>
            <a:endCxn id="238" idx="6"/>
          </p:cNvCxnSpPr>
          <p:nvPr/>
        </p:nvCxnSpPr>
        <p:spPr>
          <a:xfrm flipH="1">
            <a:off x="1253451" y="4594776"/>
            <a:ext cx="7258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ector de seta reta 240"/>
          <p:cNvCxnSpPr>
            <a:stCxn id="238" idx="1"/>
            <a:endCxn id="239" idx="4"/>
          </p:cNvCxnSpPr>
          <p:nvPr/>
        </p:nvCxnSpPr>
        <p:spPr>
          <a:xfrm flipH="1" flipV="1">
            <a:off x="612752" y="2294885"/>
            <a:ext cx="419416" cy="2208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de seta reta 241"/>
          <p:cNvCxnSpPr>
            <a:stCxn id="229" idx="2"/>
            <a:endCxn id="239" idx="5"/>
          </p:cNvCxnSpPr>
          <p:nvPr/>
        </p:nvCxnSpPr>
        <p:spPr>
          <a:xfrm flipH="1" flipV="1">
            <a:off x="704410" y="2256919"/>
            <a:ext cx="770669" cy="1367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ector de seta reta 242"/>
          <p:cNvCxnSpPr>
            <a:stCxn id="214" idx="2"/>
            <a:endCxn id="239" idx="6"/>
          </p:cNvCxnSpPr>
          <p:nvPr/>
        </p:nvCxnSpPr>
        <p:spPr>
          <a:xfrm flipH="1">
            <a:off x="742376" y="2160088"/>
            <a:ext cx="2274742" cy="5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Conector de seta reta 251"/>
          <p:cNvCxnSpPr>
            <a:stCxn id="211" idx="2"/>
            <a:endCxn id="213" idx="5"/>
          </p:cNvCxnSpPr>
          <p:nvPr/>
        </p:nvCxnSpPr>
        <p:spPr>
          <a:xfrm flipH="1" flipV="1">
            <a:off x="4732406" y="2263122"/>
            <a:ext cx="1826273" cy="426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Conector reto 256"/>
          <p:cNvCxnSpPr/>
          <p:nvPr/>
        </p:nvCxnSpPr>
        <p:spPr>
          <a:xfrm>
            <a:off x="431446" y="2027385"/>
            <a:ext cx="42595" cy="2714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ector reto 259"/>
          <p:cNvCxnSpPr/>
          <p:nvPr/>
        </p:nvCxnSpPr>
        <p:spPr>
          <a:xfrm>
            <a:off x="434502" y="2027385"/>
            <a:ext cx="94654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CaixaDeTexto 271"/>
          <p:cNvSpPr txBox="1"/>
          <p:nvPr/>
        </p:nvSpPr>
        <p:spPr>
          <a:xfrm>
            <a:off x="192163" y="19273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0</a:t>
            </a:r>
            <a:endParaRPr lang="pt-BR" sz="1400" b="1" dirty="0"/>
          </a:p>
        </p:txBody>
      </p:sp>
      <p:cxnSp>
        <p:nvCxnSpPr>
          <p:cNvPr id="273" name="Conector reto 272"/>
          <p:cNvCxnSpPr/>
          <p:nvPr/>
        </p:nvCxnSpPr>
        <p:spPr>
          <a:xfrm>
            <a:off x="449674" y="2560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onector reto 273"/>
          <p:cNvCxnSpPr/>
          <p:nvPr/>
        </p:nvCxnSpPr>
        <p:spPr>
          <a:xfrm>
            <a:off x="452743" y="3016604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to 274"/>
          <p:cNvCxnSpPr/>
          <p:nvPr/>
        </p:nvCxnSpPr>
        <p:spPr>
          <a:xfrm>
            <a:off x="449674" y="3501202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reto 275"/>
          <p:cNvCxnSpPr/>
          <p:nvPr/>
        </p:nvCxnSpPr>
        <p:spPr>
          <a:xfrm>
            <a:off x="449674" y="4005665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onector reto 276"/>
          <p:cNvCxnSpPr/>
          <p:nvPr/>
        </p:nvCxnSpPr>
        <p:spPr>
          <a:xfrm>
            <a:off x="483127" y="4465151"/>
            <a:ext cx="94654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CaixaDeTexto 277"/>
          <p:cNvSpPr txBox="1"/>
          <p:nvPr/>
        </p:nvSpPr>
        <p:spPr>
          <a:xfrm>
            <a:off x="51152" y="238235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-20</a:t>
            </a:r>
            <a:endParaRPr lang="pt-BR" sz="1400" b="1" dirty="0"/>
          </a:p>
        </p:txBody>
      </p:sp>
      <p:sp>
        <p:nvSpPr>
          <p:cNvPr id="279" name="CaixaDeTexto 278"/>
          <p:cNvSpPr txBox="1"/>
          <p:nvPr/>
        </p:nvSpPr>
        <p:spPr>
          <a:xfrm>
            <a:off x="60897" y="280979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-40</a:t>
            </a:r>
            <a:endParaRPr lang="pt-BR" sz="1400" b="1" dirty="0"/>
          </a:p>
        </p:txBody>
      </p:sp>
      <p:sp>
        <p:nvSpPr>
          <p:cNvPr id="280" name="CaixaDeTexto 279"/>
          <p:cNvSpPr txBox="1"/>
          <p:nvPr/>
        </p:nvSpPr>
        <p:spPr>
          <a:xfrm>
            <a:off x="40880" y="33346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-60</a:t>
            </a:r>
            <a:endParaRPr lang="pt-BR" sz="1400" b="1" dirty="0"/>
          </a:p>
        </p:txBody>
      </p:sp>
      <p:sp>
        <p:nvSpPr>
          <p:cNvPr id="281" name="CaixaDeTexto 280"/>
          <p:cNvSpPr txBox="1"/>
          <p:nvPr/>
        </p:nvSpPr>
        <p:spPr>
          <a:xfrm>
            <a:off x="64886" y="379418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-80</a:t>
            </a:r>
            <a:endParaRPr lang="pt-BR" sz="1400" b="1" dirty="0"/>
          </a:p>
        </p:txBody>
      </p:sp>
      <p:sp>
        <p:nvSpPr>
          <p:cNvPr id="282" name="CaixaDeTexto 281"/>
          <p:cNvSpPr txBox="1"/>
          <p:nvPr/>
        </p:nvSpPr>
        <p:spPr>
          <a:xfrm>
            <a:off x="-33133" y="4217148"/>
            <a:ext cx="51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-100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9753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Java Web Start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Jgit</a:t>
            </a:r>
            <a:r>
              <a:rPr lang="en-US" dirty="0" smtClean="0"/>
              <a:t> Library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JUNG* Framework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baseline="30000" dirty="0" smtClean="0"/>
              <a:t>                                          </a:t>
            </a:r>
            <a:r>
              <a:rPr lang="en-US" dirty="0" smtClean="0"/>
              <a:t>MongoDB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Java Universal Network/Graph Framework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01" y="5088957"/>
            <a:ext cx="217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2"/>
    </mc:Choice>
    <mc:Fallback xmlns="">
      <p:transition spd="slow" advTm="21022"/>
    </mc:Fallback>
  </mc:AlternateContent>
  <p:timing>
    <p:tnLst>
      <p:par>
        <p:cTn id="1" dur="indefinite" restart="never" nodeType="tmRoot"/>
      </p:par>
    </p:tnLst>
  </p:timing>
  <p:extLst mod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1447800"/>
          <a:ext cx="9358313" cy="4981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03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plugins for commit history</a:t>
            </a:r>
          </a:p>
          <a:p>
            <a:pPr lvl="1"/>
            <a:r>
              <a:rPr lang="en-US" dirty="0" smtClean="0"/>
              <a:t>Collapse commits with same level of accessibility</a:t>
            </a:r>
          </a:p>
          <a:p>
            <a:pPr lvl="1"/>
            <a:r>
              <a:rPr lang="en-US" dirty="0" smtClean="0"/>
              <a:t>Filter by author, date, etc.</a:t>
            </a:r>
          </a:p>
          <a:p>
            <a:r>
              <a:rPr lang="en-US" dirty="0" smtClean="0"/>
              <a:t>New layouts to display different metrics</a:t>
            </a:r>
          </a:p>
          <a:p>
            <a:pPr lvl="1"/>
            <a:r>
              <a:rPr lang="en-US" dirty="0" smtClean="0"/>
              <a:t>A few already created within our group</a:t>
            </a:r>
          </a:p>
          <a:p>
            <a:r>
              <a:rPr lang="en-US" dirty="0" smtClean="0"/>
              <a:t>Integration with other awareness tools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Polvo</a:t>
            </a:r>
            <a:r>
              <a:rPr lang="en-US" dirty="0" smtClean="0"/>
              <a:t>, Kraken</a:t>
            </a:r>
          </a:p>
        </p:txBody>
      </p:sp>
    </p:spTree>
    <p:extLst>
      <p:ext uri="{BB962C8B-B14F-4D97-AF65-F5344CB8AC3E}">
        <p14:creationId xmlns:p14="http://schemas.microsoft.com/office/powerpoint/2010/main" val="1754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00125"/>
            <a:ext cx="9144000" cy="5429250"/>
          </a:xfrm>
        </p:spPr>
        <p:txBody>
          <a:bodyPr>
            <a:normAutofit/>
          </a:bodyPr>
          <a:lstStyle/>
          <a:p>
            <a:r>
              <a:rPr lang="en-US" dirty="0" smtClean="0"/>
              <a:t>DyeVC homepage:  </a:t>
            </a:r>
            <a:r>
              <a:rPr lang="en-US" dirty="0" smtClean="0">
                <a:hlinkClick r:id="rId3"/>
              </a:rPr>
              <a:t>http://gems.ic.uff.br/dyevc/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code: </a:t>
            </a:r>
            <a:r>
              <a:rPr lang="en-US" dirty="0" smtClean="0">
                <a:hlinkClick r:id="rId4"/>
              </a:rPr>
              <a:t>https://github.com/gems-uff/dyevc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Manual: </a:t>
            </a:r>
            <a:r>
              <a:rPr lang="en-US" dirty="0" smtClean="0">
                <a:hlinkClick r:id="rId5"/>
              </a:rPr>
              <a:t>https://github.com/gems-uff/dyevc/wiki/User-Manual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4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Uso crescente de Sistemas de Controle de Versão Distribuídos (SCVD)</a:t>
            </a:r>
          </a:p>
          <a:p>
            <a:pPr lvl="1"/>
            <a:r>
              <a:rPr lang="pt-BR" dirty="0" smtClean="0"/>
              <a:t>Proliferação de ramos</a:t>
            </a:r>
          </a:p>
          <a:p>
            <a:pPr lvl="2"/>
            <a:r>
              <a:rPr lang="pt-BR" dirty="0" smtClean="0"/>
              <a:t>Criação de clones</a:t>
            </a:r>
          </a:p>
          <a:p>
            <a:pPr lvl="2"/>
            <a:r>
              <a:rPr lang="pt-BR" dirty="0" smtClean="0"/>
              <a:t>Execução de </a:t>
            </a:r>
            <a:r>
              <a:rPr lang="pt-BR" i="1" dirty="0" err="1" smtClean="0"/>
              <a:t>push</a:t>
            </a:r>
            <a:r>
              <a:rPr lang="pt-BR" i="1" dirty="0" smtClean="0"/>
              <a:t> </a:t>
            </a:r>
            <a:r>
              <a:rPr lang="pt-BR" dirty="0"/>
              <a:t>e</a:t>
            </a:r>
            <a:r>
              <a:rPr lang="pt-BR" dirty="0" smtClean="0"/>
              <a:t> </a:t>
            </a:r>
            <a:r>
              <a:rPr lang="pt-BR" i="1" dirty="0" err="1" smtClean="0"/>
              <a:t>pull</a:t>
            </a:r>
            <a:endParaRPr lang="pt-BR" dirty="0"/>
          </a:p>
          <a:p>
            <a:pPr lvl="2"/>
            <a:r>
              <a:rPr lang="pt-BR" dirty="0" smtClean="0"/>
              <a:t>Rastreamento</a:t>
            </a:r>
          </a:p>
          <a:p>
            <a:pPr lvl="2"/>
            <a:r>
              <a:rPr lang="pt-BR" dirty="0" smtClean="0"/>
              <a:t>Ramificação anônima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Ramificação em Sistemas de Controle de Versão Centralizados (SCVC)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Cristiano M. Cesário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Awareness Over Distributed Version Control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Introdução</a:t>
            </a:r>
            <a:endParaRPr lang="en-US" dirty="0"/>
          </a:p>
        </p:txBody>
      </p:sp>
      <p:grpSp>
        <p:nvGrpSpPr>
          <p:cNvPr id="79" name="Grupo 78"/>
          <p:cNvGrpSpPr/>
          <p:nvPr/>
        </p:nvGrpSpPr>
        <p:grpSpPr>
          <a:xfrm>
            <a:off x="1711270" y="2574296"/>
            <a:ext cx="2793049" cy="1553503"/>
            <a:chOff x="354030" y="3170689"/>
            <a:chExt cx="1654140" cy="920038"/>
          </a:xfrm>
        </p:grpSpPr>
        <p:sp>
          <p:nvSpPr>
            <p:cNvPr id="80" name="Retângulo 79"/>
            <p:cNvSpPr/>
            <p:nvPr/>
          </p:nvSpPr>
          <p:spPr>
            <a:xfrm>
              <a:off x="1246170" y="3170689"/>
              <a:ext cx="762000" cy="365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 smtClean="0">
                  <a:solidFill>
                    <a:schemeClr val="tx1"/>
                  </a:solidFill>
                </a:rPr>
                <a:t>master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>
              <a:stCxn id="80" idx="2"/>
              <a:endCxn id="86" idx="0"/>
            </p:cNvCxnSpPr>
            <p:nvPr/>
          </p:nvCxnSpPr>
          <p:spPr>
            <a:xfrm>
              <a:off x="1627170" y="3536053"/>
              <a:ext cx="0" cy="2571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Elipse 83"/>
            <p:cNvSpPr/>
            <p:nvPr/>
          </p:nvSpPr>
          <p:spPr>
            <a:xfrm>
              <a:off x="35403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91440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2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1474770" y="3793206"/>
              <a:ext cx="304800" cy="297521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 smtClean="0">
                  <a:solidFill>
                    <a:schemeClr val="tx1"/>
                  </a:solidFill>
                </a:rPr>
                <a:t>3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Conector de seta reta 86"/>
            <p:cNvCxnSpPr>
              <a:stCxn id="85" idx="2"/>
              <a:endCxn id="84" idx="6"/>
            </p:cNvCxnSpPr>
            <p:nvPr/>
          </p:nvCxnSpPr>
          <p:spPr>
            <a:xfrm flipH="1">
              <a:off x="65883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>
              <a:stCxn id="86" idx="2"/>
              <a:endCxn id="85" idx="6"/>
            </p:cNvCxnSpPr>
            <p:nvPr/>
          </p:nvCxnSpPr>
          <p:spPr>
            <a:xfrm flipH="1">
              <a:off x="1219200" y="3941967"/>
              <a:ext cx="2555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64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2701</Words>
  <Application>Microsoft Office PowerPoint</Application>
  <PresentationFormat>Apresentação na tela (4:3)</PresentationFormat>
  <Paragraphs>889</Paragraphs>
  <Slides>75</Slides>
  <Notes>60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79" baseType="lpstr">
      <vt:lpstr>Arial</vt:lpstr>
      <vt:lpstr>Calibri</vt:lpstr>
      <vt:lpstr>Wingdings</vt:lpstr>
      <vt:lpstr>uff</vt:lpstr>
      <vt:lpstr>Awareness Over Distributed Version Control Systems</vt:lpstr>
      <vt:lpstr>Índice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1. Introdução</vt:lpstr>
      <vt:lpstr>Índice</vt:lpstr>
      <vt:lpstr>2. Trabalhos relacionados</vt:lpstr>
      <vt:lpstr>2. Trabalhos relacionados</vt:lpstr>
      <vt:lpstr>2. Trabalhos relacionados</vt:lpstr>
      <vt:lpstr>2. Trabalhos relacionados</vt:lpstr>
      <vt:lpstr>2. Trabalhos relacionados</vt:lpstr>
      <vt:lpstr>Índice</vt:lpstr>
      <vt:lpstr>3. Objetivo</vt:lpstr>
      <vt:lpstr>3. Objetivo</vt:lpstr>
      <vt:lpstr>3. Objetivo</vt:lpstr>
      <vt:lpstr>Índice</vt:lpstr>
      <vt:lpstr>4. DyeVC*: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4. DyeVC: visão geral</vt:lpstr>
      <vt:lpstr>Índice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5. Avaliação</vt:lpstr>
      <vt:lpstr>Índice</vt:lpstr>
      <vt:lpstr>6. Conclusão</vt:lpstr>
      <vt:lpstr>6. Conclusão</vt:lpstr>
      <vt:lpstr>6. Conclusão</vt:lpstr>
      <vt:lpstr>Awareness Over Distributed Version Control Systems</vt:lpstr>
      <vt:lpstr>1. Introdução</vt:lpstr>
      <vt:lpstr>1. Introdução</vt:lpstr>
      <vt:lpstr>Motivation</vt:lpstr>
      <vt:lpstr>Posição dos Nós</vt:lpstr>
      <vt:lpstr>Apresentação do PowerPoint</vt:lpstr>
      <vt:lpstr>Technology Used</vt:lpstr>
      <vt:lpstr>Evaluation</vt:lpstr>
      <vt:lpstr>6. Conclusão</vt:lpstr>
      <vt:lpstr>6. Conclusão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2015-03-30T20:40:10Z</dcterms:modified>
</cp:coreProperties>
</file>